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7"/>
  </p:notesMasterIdLst>
  <p:sldIdLst>
    <p:sldId id="256" r:id="rId2"/>
    <p:sldId id="451" r:id="rId3"/>
    <p:sldId id="450" r:id="rId4"/>
    <p:sldId id="449" r:id="rId5"/>
    <p:sldId id="463" r:id="rId6"/>
    <p:sldId id="464" r:id="rId7"/>
    <p:sldId id="465" r:id="rId8"/>
    <p:sldId id="466" r:id="rId9"/>
    <p:sldId id="467" r:id="rId10"/>
    <p:sldId id="257" r:id="rId11"/>
    <p:sldId id="259" r:id="rId12"/>
    <p:sldId id="455" r:id="rId13"/>
    <p:sldId id="456" r:id="rId14"/>
    <p:sldId id="398" r:id="rId15"/>
    <p:sldId id="457" r:id="rId16"/>
    <p:sldId id="458" r:id="rId17"/>
    <p:sldId id="459" r:id="rId18"/>
    <p:sldId id="460" r:id="rId19"/>
    <p:sldId id="461" r:id="rId20"/>
    <p:sldId id="476" r:id="rId21"/>
    <p:sldId id="480" r:id="rId22"/>
    <p:sldId id="479" r:id="rId23"/>
    <p:sldId id="388" r:id="rId24"/>
    <p:sldId id="462" r:id="rId25"/>
    <p:sldId id="391" r:id="rId26"/>
    <p:sldId id="470" r:id="rId27"/>
    <p:sldId id="471" r:id="rId28"/>
    <p:sldId id="472" r:id="rId29"/>
    <p:sldId id="473" r:id="rId30"/>
    <p:sldId id="481" r:id="rId31"/>
    <p:sldId id="482" r:id="rId32"/>
    <p:sldId id="483" r:id="rId33"/>
    <p:sldId id="452" r:id="rId34"/>
    <p:sldId id="474" r:id="rId35"/>
    <p:sldId id="475"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4" autoAdjust="0"/>
    <p:restoredTop sz="94624" autoAdjust="0"/>
  </p:normalViewPr>
  <p:slideViewPr>
    <p:cSldViewPr>
      <p:cViewPr>
        <p:scale>
          <a:sx n="70" d="100"/>
          <a:sy n="70" d="100"/>
        </p:scale>
        <p:origin x="-1290" y="6"/>
      </p:cViewPr>
      <p:guideLst>
        <p:guide orient="horz" pos="2160"/>
        <p:guide pos="2880"/>
      </p:guideLst>
    </p:cSldViewPr>
  </p:slideViewPr>
  <p:outlineViewPr>
    <p:cViewPr>
      <p:scale>
        <a:sx n="33" d="100"/>
        <a:sy n="33" d="100"/>
      </p:scale>
      <p:origin x="30" y="22050"/>
    </p:cViewPr>
  </p:outlineViewPr>
  <p:notesTextViewPr>
    <p:cViewPr>
      <p:scale>
        <a:sx n="100" d="100"/>
        <a:sy n="100" d="100"/>
      </p:scale>
      <p:origin x="0" y="0"/>
    </p:cViewPr>
  </p:notesTextViewPr>
  <p:sorterViewPr>
    <p:cViewPr>
      <p:scale>
        <a:sx n="66" d="100"/>
        <a:sy n="66" d="100"/>
      </p:scale>
      <p:origin x="0" y="133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32008C-5972-441E-A8A0-CD893684E5EC}"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fr-FR"/>
        </a:p>
      </dgm:t>
    </dgm:pt>
    <dgm:pt modelId="{C1D5BEE6-0A49-4DE8-A226-3F28A96671D7}">
      <dgm:prSet phldrT="[Texte]" custT="1"/>
      <dgm:spPr/>
      <dgm:t>
        <a:bodyPr/>
        <a:lstStyle/>
        <a:p>
          <a:r>
            <a:rPr lang="fr-FR" sz="1000" dirty="0"/>
            <a:t>5. Marketing</a:t>
          </a:r>
        </a:p>
      </dgm:t>
    </dgm:pt>
    <dgm:pt modelId="{D37D61F0-8569-4EE8-AEAF-BE45ED0AA07E}" type="parTrans" cxnId="{2C22392D-A820-4A7D-BF49-EDD415C6E019}">
      <dgm:prSet/>
      <dgm:spPr/>
      <dgm:t>
        <a:bodyPr/>
        <a:lstStyle/>
        <a:p>
          <a:endParaRPr lang="fr-FR" sz="3200"/>
        </a:p>
      </dgm:t>
    </dgm:pt>
    <dgm:pt modelId="{A9ADBDD2-A978-4DEB-A992-DE6F7AC9A62E}" type="sibTrans" cxnId="{2C22392D-A820-4A7D-BF49-EDD415C6E019}">
      <dgm:prSet/>
      <dgm:spPr/>
      <dgm:t>
        <a:bodyPr/>
        <a:lstStyle/>
        <a:p>
          <a:endParaRPr lang="fr-FR" sz="3200"/>
        </a:p>
      </dgm:t>
    </dgm:pt>
    <dgm:pt modelId="{1B46F54F-5C33-4F6F-9D91-81166DE52A37}">
      <dgm:prSet phldrT="[Texte]" custT="1"/>
      <dgm:spPr/>
      <dgm:t>
        <a:bodyPr/>
        <a:lstStyle/>
        <a:p>
          <a:r>
            <a:rPr lang="fr-FR" sz="1000" dirty="0"/>
            <a:t>1. Analyse des composés bioactifs</a:t>
          </a:r>
        </a:p>
      </dgm:t>
    </dgm:pt>
    <dgm:pt modelId="{94A0900C-8D36-47E6-8C06-3FFB24911190}" type="parTrans" cxnId="{6C17C692-D1BD-4A8B-9BDC-0F3C2AABF472}">
      <dgm:prSet/>
      <dgm:spPr/>
      <dgm:t>
        <a:bodyPr/>
        <a:lstStyle/>
        <a:p>
          <a:endParaRPr lang="fr-FR" sz="3200"/>
        </a:p>
      </dgm:t>
    </dgm:pt>
    <dgm:pt modelId="{4F063505-E733-464B-BE5B-65FA20AFBF2E}" type="sibTrans" cxnId="{6C17C692-D1BD-4A8B-9BDC-0F3C2AABF472}">
      <dgm:prSet/>
      <dgm:spPr/>
      <dgm:t>
        <a:bodyPr/>
        <a:lstStyle/>
        <a:p>
          <a:endParaRPr lang="fr-FR" sz="3200"/>
        </a:p>
      </dgm:t>
    </dgm:pt>
    <dgm:pt modelId="{84595346-6A82-4369-9034-0B53F2D81040}">
      <dgm:prSet phldrT="[Texte]" custT="1"/>
      <dgm:spPr/>
      <dgm:t>
        <a:bodyPr/>
        <a:lstStyle/>
        <a:p>
          <a:r>
            <a:rPr lang="fr-FR" sz="1000" dirty="0"/>
            <a:t>2. Etudes précliniques</a:t>
          </a:r>
        </a:p>
      </dgm:t>
    </dgm:pt>
    <dgm:pt modelId="{98149085-C523-4E74-B15B-66761FAB98E9}" type="parTrans" cxnId="{037597CC-CD19-4223-A569-21C1257E365E}">
      <dgm:prSet/>
      <dgm:spPr/>
      <dgm:t>
        <a:bodyPr/>
        <a:lstStyle/>
        <a:p>
          <a:endParaRPr lang="fr-FR" sz="3200"/>
        </a:p>
      </dgm:t>
    </dgm:pt>
    <dgm:pt modelId="{4C80DC11-3D26-4060-9619-5A2F56397631}" type="sibTrans" cxnId="{037597CC-CD19-4223-A569-21C1257E365E}">
      <dgm:prSet/>
      <dgm:spPr/>
      <dgm:t>
        <a:bodyPr/>
        <a:lstStyle/>
        <a:p>
          <a:endParaRPr lang="fr-FR" sz="3200"/>
        </a:p>
      </dgm:t>
    </dgm:pt>
    <dgm:pt modelId="{BBED881E-3EC1-49EA-867D-E4620FE88DA0}">
      <dgm:prSet phldrT="[Texte]" custT="1"/>
      <dgm:spPr/>
      <dgm:t>
        <a:bodyPr/>
        <a:lstStyle/>
        <a:p>
          <a:r>
            <a:rPr lang="fr-FR" sz="1000" dirty="0"/>
            <a:t>3. Essais cliniques</a:t>
          </a:r>
        </a:p>
      </dgm:t>
    </dgm:pt>
    <dgm:pt modelId="{E6ED5762-E10E-41D2-B092-3915400CBC78}" type="parTrans" cxnId="{7C2E557E-C310-490D-8B2C-B68D4B8D9C24}">
      <dgm:prSet/>
      <dgm:spPr/>
      <dgm:t>
        <a:bodyPr/>
        <a:lstStyle/>
        <a:p>
          <a:endParaRPr lang="fr-FR" sz="3200"/>
        </a:p>
      </dgm:t>
    </dgm:pt>
    <dgm:pt modelId="{BB0FCD74-2DA5-49E2-8125-DF634539DE63}" type="sibTrans" cxnId="{7C2E557E-C310-490D-8B2C-B68D4B8D9C24}">
      <dgm:prSet/>
      <dgm:spPr/>
      <dgm:t>
        <a:bodyPr/>
        <a:lstStyle/>
        <a:p>
          <a:endParaRPr lang="fr-FR" sz="3200"/>
        </a:p>
      </dgm:t>
    </dgm:pt>
    <dgm:pt modelId="{F943EBF6-8C45-455A-874F-407595303765}">
      <dgm:prSet phldrT="[Texte]" custT="1"/>
      <dgm:spPr/>
      <dgm:t>
        <a:bodyPr/>
        <a:lstStyle/>
        <a:p>
          <a:r>
            <a:rPr lang="fr-FR" sz="1000" dirty="0"/>
            <a:t>4. Développement d'un transporteur alimentaire</a:t>
          </a:r>
        </a:p>
      </dgm:t>
    </dgm:pt>
    <dgm:pt modelId="{051D97C5-ACB8-42AB-9241-E1A2BDF743FF}" type="parTrans" cxnId="{EDD263A5-1058-491D-AD0F-FBE41FA46A54}">
      <dgm:prSet/>
      <dgm:spPr/>
      <dgm:t>
        <a:bodyPr/>
        <a:lstStyle/>
        <a:p>
          <a:endParaRPr lang="fr-FR" sz="3200"/>
        </a:p>
      </dgm:t>
    </dgm:pt>
    <dgm:pt modelId="{7A666857-4675-4CD3-83E2-939078EFBEE0}" type="sibTrans" cxnId="{EDD263A5-1058-491D-AD0F-FBE41FA46A54}">
      <dgm:prSet/>
      <dgm:spPr/>
      <dgm:t>
        <a:bodyPr/>
        <a:lstStyle/>
        <a:p>
          <a:endParaRPr lang="fr-FR" sz="3200"/>
        </a:p>
      </dgm:t>
    </dgm:pt>
    <dgm:pt modelId="{92A32EE0-B4CA-44AA-9112-486181D5BC64}">
      <dgm:prSet custT="1"/>
      <dgm:spPr/>
      <dgm:t>
        <a:bodyPr/>
        <a:lstStyle/>
        <a:p>
          <a:r>
            <a:rPr lang="fr-FR" sz="1000" dirty="0"/>
            <a:t>6. Etudes épidémiologiques</a:t>
          </a:r>
        </a:p>
      </dgm:t>
    </dgm:pt>
    <dgm:pt modelId="{07B26286-97D0-4631-818B-2E0A927F235F}" type="parTrans" cxnId="{DEAA0615-5F1D-47F1-AF91-D86626B873F4}">
      <dgm:prSet/>
      <dgm:spPr/>
      <dgm:t>
        <a:bodyPr/>
        <a:lstStyle/>
        <a:p>
          <a:endParaRPr lang="fr-FR" sz="3200"/>
        </a:p>
      </dgm:t>
    </dgm:pt>
    <dgm:pt modelId="{F6EB99BD-14DD-4F65-90DA-662BBC3FA685}" type="sibTrans" cxnId="{DEAA0615-5F1D-47F1-AF91-D86626B873F4}">
      <dgm:prSet/>
      <dgm:spPr/>
      <dgm:t>
        <a:bodyPr/>
        <a:lstStyle/>
        <a:p>
          <a:endParaRPr lang="fr-FR" sz="3200"/>
        </a:p>
      </dgm:t>
    </dgm:pt>
    <dgm:pt modelId="{3AEA930C-11B8-47EB-B33B-C0AAC4BE9DD1}">
      <dgm:prSet custT="1"/>
      <dgm:spPr/>
      <dgm:t>
        <a:bodyPr/>
        <a:lstStyle/>
        <a:p>
          <a:r>
            <a:rPr lang="fr-FR" sz="1000" dirty="0"/>
            <a:t>7. Surveillance de l'aliment</a:t>
          </a:r>
        </a:p>
        <a:p>
          <a:endParaRPr lang="fr-FR" sz="1000" dirty="0"/>
        </a:p>
      </dgm:t>
    </dgm:pt>
    <dgm:pt modelId="{A0704B53-67A5-46CC-8365-CABB5E477938}" type="parTrans" cxnId="{82CC3553-058A-4696-8418-EF833DC7313F}">
      <dgm:prSet/>
      <dgm:spPr/>
      <dgm:t>
        <a:bodyPr/>
        <a:lstStyle/>
        <a:p>
          <a:endParaRPr lang="fr-FR" sz="3200"/>
        </a:p>
      </dgm:t>
    </dgm:pt>
    <dgm:pt modelId="{54BE339D-65A9-4568-A9A0-2FB4580EC76D}" type="sibTrans" cxnId="{82CC3553-058A-4696-8418-EF833DC7313F}">
      <dgm:prSet/>
      <dgm:spPr/>
      <dgm:t>
        <a:bodyPr/>
        <a:lstStyle/>
        <a:p>
          <a:endParaRPr lang="fr-FR" sz="3200"/>
        </a:p>
      </dgm:t>
    </dgm:pt>
    <dgm:pt modelId="{4DA9C79D-C62B-4775-BC76-B7C1623823CD}" type="pres">
      <dgm:prSet presAssocID="{A432008C-5972-441E-A8A0-CD893684E5EC}" presName="cycle" presStyleCnt="0">
        <dgm:presLayoutVars>
          <dgm:dir/>
          <dgm:resizeHandles val="exact"/>
        </dgm:presLayoutVars>
      </dgm:prSet>
      <dgm:spPr/>
      <dgm:t>
        <a:bodyPr/>
        <a:lstStyle/>
        <a:p>
          <a:endParaRPr lang="fr-FR"/>
        </a:p>
      </dgm:t>
    </dgm:pt>
    <dgm:pt modelId="{37D42AB3-24C5-4A33-B2F6-9320D1C07C55}" type="pres">
      <dgm:prSet presAssocID="{C1D5BEE6-0A49-4DE8-A226-3F28A96671D7}" presName="node" presStyleLbl="node1" presStyleIdx="0" presStyleCnt="7">
        <dgm:presLayoutVars>
          <dgm:bulletEnabled val="1"/>
        </dgm:presLayoutVars>
      </dgm:prSet>
      <dgm:spPr/>
      <dgm:t>
        <a:bodyPr/>
        <a:lstStyle/>
        <a:p>
          <a:endParaRPr lang="fr-FR"/>
        </a:p>
      </dgm:t>
    </dgm:pt>
    <dgm:pt modelId="{3F5EB265-DDD8-42D2-88E6-61F62E6D5747}" type="pres">
      <dgm:prSet presAssocID="{C1D5BEE6-0A49-4DE8-A226-3F28A96671D7}" presName="spNode" presStyleCnt="0"/>
      <dgm:spPr/>
    </dgm:pt>
    <dgm:pt modelId="{DF7A0850-4E4D-476A-B165-18D4463B8568}" type="pres">
      <dgm:prSet presAssocID="{A9ADBDD2-A978-4DEB-A992-DE6F7AC9A62E}" presName="sibTrans" presStyleLbl="sibTrans1D1" presStyleIdx="0" presStyleCnt="7"/>
      <dgm:spPr/>
      <dgm:t>
        <a:bodyPr/>
        <a:lstStyle/>
        <a:p>
          <a:endParaRPr lang="fr-FR"/>
        </a:p>
      </dgm:t>
    </dgm:pt>
    <dgm:pt modelId="{C707C6A7-277F-46DD-BB1B-9D6B8344A13C}" type="pres">
      <dgm:prSet presAssocID="{92A32EE0-B4CA-44AA-9112-486181D5BC64}" presName="node" presStyleLbl="node1" presStyleIdx="1" presStyleCnt="7">
        <dgm:presLayoutVars>
          <dgm:bulletEnabled val="1"/>
        </dgm:presLayoutVars>
      </dgm:prSet>
      <dgm:spPr/>
      <dgm:t>
        <a:bodyPr/>
        <a:lstStyle/>
        <a:p>
          <a:endParaRPr lang="fr-FR"/>
        </a:p>
      </dgm:t>
    </dgm:pt>
    <dgm:pt modelId="{FAC0D92F-7E3A-4852-A8E3-57540BD842E8}" type="pres">
      <dgm:prSet presAssocID="{92A32EE0-B4CA-44AA-9112-486181D5BC64}" presName="spNode" presStyleCnt="0"/>
      <dgm:spPr/>
    </dgm:pt>
    <dgm:pt modelId="{083AC9EC-C611-4F6A-9597-60F501944030}" type="pres">
      <dgm:prSet presAssocID="{F6EB99BD-14DD-4F65-90DA-662BBC3FA685}" presName="sibTrans" presStyleLbl="sibTrans1D1" presStyleIdx="1" presStyleCnt="7"/>
      <dgm:spPr/>
      <dgm:t>
        <a:bodyPr/>
        <a:lstStyle/>
        <a:p>
          <a:endParaRPr lang="fr-FR"/>
        </a:p>
      </dgm:t>
    </dgm:pt>
    <dgm:pt modelId="{A83A0379-B26C-4B49-9ADF-BCAEB9EA7284}" type="pres">
      <dgm:prSet presAssocID="{3AEA930C-11B8-47EB-B33B-C0AAC4BE9DD1}" presName="node" presStyleLbl="node1" presStyleIdx="2" presStyleCnt="7">
        <dgm:presLayoutVars>
          <dgm:bulletEnabled val="1"/>
        </dgm:presLayoutVars>
      </dgm:prSet>
      <dgm:spPr/>
      <dgm:t>
        <a:bodyPr/>
        <a:lstStyle/>
        <a:p>
          <a:endParaRPr lang="fr-FR"/>
        </a:p>
      </dgm:t>
    </dgm:pt>
    <dgm:pt modelId="{571CFBB3-9E33-420E-9259-56DFF900AEE4}" type="pres">
      <dgm:prSet presAssocID="{3AEA930C-11B8-47EB-B33B-C0AAC4BE9DD1}" presName="spNode" presStyleCnt="0"/>
      <dgm:spPr/>
    </dgm:pt>
    <dgm:pt modelId="{412F4A6D-4281-42CB-9AA4-F4F493C777F8}" type="pres">
      <dgm:prSet presAssocID="{54BE339D-65A9-4568-A9A0-2FB4580EC76D}" presName="sibTrans" presStyleLbl="sibTrans1D1" presStyleIdx="2" presStyleCnt="7"/>
      <dgm:spPr/>
      <dgm:t>
        <a:bodyPr/>
        <a:lstStyle/>
        <a:p>
          <a:endParaRPr lang="fr-FR"/>
        </a:p>
      </dgm:t>
    </dgm:pt>
    <dgm:pt modelId="{7976B7A2-4D2E-4FA7-B985-A0ECF5D9FD17}" type="pres">
      <dgm:prSet presAssocID="{1B46F54F-5C33-4F6F-9D91-81166DE52A37}" presName="node" presStyleLbl="node1" presStyleIdx="3" presStyleCnt="7">
        <dgm:presLayoutVars>
          <dgm:bulletEnabled val="1"/>
        </dgm:presLayoutVars>
      </dgm:prSet>
      <dgm:spPr/>
      <dgm:t>
        <a:bodyPr/>
        <a:lstStyle/>
        <a:p>
          <a:endParaRPr lang="fr-FR"/>
        </a:p>
      </dgm:t>
    </dgm:pt>
    <dgm:pt modelId="{B17F9AC6-23A6-42F5-9BC9-123B05F258DB}" type="pres">
      <dgm:prSet presAssocID="{1B46F54F-5C33-4F6F-9D91-81166DE52A37}" presName="spNode" presStyleCnt="0"/>
      <dgm:spPr/>
    </dgm:pt>
    <dgm:pt modelId="{7C9FDB0C-FE71-4E50-9EE3-E99B686091FF}" type="pres">
      <dgm:prSet presAssocID="{4F063505-E733-464B-BE5B-65FA20AFBF2E}" presName="sibTrans" presStyleLbl="sibTrans1D1" presStyleIdx="3" presStyleCnt="7"/>
      <dgm:spPr/>
      <dgm:t>
        <a:bodyPr/>
        <a:lstStyle/>
        <a:p>
          <a:endParaRPr lang="fr-FR"/>
        </a:p>
      </dgm:t>
    </dgm:pt>
    <dgm:pt modelId="{08DCC8B3-9832-45A9-BDCF-3B09B331C824}" type="pres">
      <dgm:prSet presAssocID="{84595346-6A82-4369-9034-0B53F2D81040}" presName="node" presStyleLbl="node1" presStyleIdx="4" presStyleCnt="7">
        <dgm:presLayoutVars>
          <dgm:bulletEnabled val="1"/>
        </dgm:presLayoutVars>
      </dgm:prSet>
      <dgm:spPr/>
      <dgm:t>
        <a:bodyPr/>
        <a:lstStyle/>
        <a:p>
          <a:endParaRPr lang="fr-FR"/>
        </a:p>
      </dgm:t>
    </dgm:pt>
    <dgm:pt modelId="{E06DE626-F081-4FB8-A331-1458A1F940CC}" type="pres">
      <dgm:prSet presAssocID="{84595346-6A82-4369-9034-0B53F2D81040}" presName="spNode" presStyleCnt="0"/>
      <dgm:spPr/>
    </dgm:pt>
    <dgm:pt modelId="{0E2D160D-42A8-4A21-ABF4-3D9762D28DB9}" type="pres">
      <dgm:prSet presAssocID="{4C80DC11-3D26-4060-9619-5A2F56397631}" presName="sibTrans" presStyleLbl="sibTrans1D1" presStyleIdx="4" presStyleCnt="7"/>
      <dgm:spPr/>
      <dgm:t>
        <a:bodyPr/>
        <a:lstStyle/>
        <a:p>
          <a:endParaRPr lang="fr-FR"/>
        </a:p>
      </dgm:t>
    </dgm:pt>
    <dgm:pt modelId="{A02018F2-5BE6-4E84-9030-BEBB2998CD61}" type="pres">
      <dgm:prSet presAssocID="{BBED881E-3EC1-49EA-867D-E4620FE88DA0}" presName="node" presStyleLbl="node1" presStyleIdx="5" presStyleCnt="7">
        <dgm:presLayoutVars>
          <dgm:bulletEnabled val="1"/>
        </dgm:presLayoutVars>
      </dgm:prSet>
      <dgm:spPr/>
      <dgm:t>
        <a:bodyPr/>
        <a:lstStyle/>
        <a:p>
          <a:endParaRPr lang="fr-FR"/>
        </a:p>
      </dgm:t>
    </dgm:pt>
    <dgm:pt modelId="{2FC6FCD0-3040-469D-AAB0-6B00E40FC295}" type="pres">
      <dgm:prSet presAssocID="{BBED881E-3EC1-49EA-867D-E4620FE88DA0}" presName="spNode" presStyleCnt="0"/>
      <dgm:spPr/>
    </dgm:pt>
    <dgm:pt modelId="{172204F6-F9A5-400E-852E-20335A546760}" type="pres">
      <dgm:prSet presAssocID="{BB0FCD74-2DA5-49E2-8125-DF634539DE63}" presName="sibTrans" presStyleLbl="sibTrans1D1" presStyleIdx="5" presStyleCnt="7"/>
      <dgm:spPr/>
      <dgm:t>
        <a:bodyPr/>
        <a:lstStyle/>
        <a:p>
          <a:endParaRPr lang="fr-FR"/>
        </a:p>
      </dgm:t>
    </dgm:pt>
    <dgm:pt modelId="{6CA1D4A1-1843-4E54-A15D-BFD6F8E3E3C3}" type="pres">
      <dgm:prSet presAssocID="{F943EBF6-8C45-455A-874F-407595303765}" presName="node" presStyleLbl="node1" presStyleIdx="6" presStyleCnt="7">
        <dgm:presLayoutVars>
          <dgm:bulletEnabled val="1"/>
        </dgm:presLayoutVars>
      </dgm:prSet>
      <dgm:spPr/>
      <dgm:t>
        <a:bodyPr/>
        <a:lstStyle/>
        <a:p>
          <a:endParaRPr lang="fr-FR"/>
        </a:p>
      </dgm:t>
    </dgm:pt>
    <dgm:pt modelId="{953C8232-A146-4FC7-9870-5B51EF6DE352}" type="pres">
      <dgm:prSet presAssocID="{F943EBF6-8C45-455A-874F-407595303765}" presName="spNode" presStyleCnt="0"/>
      <dgm:spPr/>
    </dgm:pt>
    <dgm:pt modelId="{4590C9E1-3191-4451-B2D3-1D9EFA799CB3}" type="pres">
      <dgm:prSet presAssocID="{7A666857-4675-4CD3-83E2-939078EFBEE0}" presName="sibTrans" presStyleLbl="sibTrans1D1" presStyleIdx="6" presStyleCnt="7"/>
      <dgm:spPr/>
      <dgm:t>
        <a:bodyPr/>
        <a:lstStyle/>
        <a:p>
          <a:endParaRPr lang="fr-FR"/>
        </a:p>
      </dgm:t>
    </dgm:pt>
  </dgm:ptLst>
  <dgm:cxnLst>
    <dgm:cxn modelId="{BF2D013C-E1F5-48ED-885C-6A1C5DAF3883}" type="presOf" srcId="{C1D5BEE6-0A49-4DE8-A226-3F28A96671D7}" destId="{37D42AB3-24C5-4A33-B2F6-9320D1C07C55}" srcOrd="0" destOrd="0" presId="urn:microsoft.com/office/officeart/2005/8/layout/cycle5"/>
    <dgm:cxn modelId="{2C22392D-A820-4A7D-BF49-EDD415C6E019}" srcId="{A432008C-5972-441E-A8A0-CD893684E5EC}" destId="{C1D5BEE6-0A49-4DE8-A226-3F28A96671D7}" srcOrd="0" destOrd="0" parTransId="{D37D61F0-8569-4EE8-AEAF-BE45ED0AA07E}" sibTransId="{A9ADBDD2-A978-4DEB-A992-DE6F7AC9A62E}"/>
    <dgm:cxn modelId="{6C17C692-D1BD-4A8B-9BDC-0F3C2AABF472}" srcId="{A432008C-5972-441E-A8A0-CD893684E5EC}" destId="{1B46F54F-5C33-4F6F-9D91-81166DE52A37}" srcOrd="3" destOrd="0" parTransId="{94A0900C-8D36-47E6-8C06-3FFB24911190}" sibTransId="{4F063505-E733-464B-BE5B-65FA20AFBF2E}"/>
    <dgm:cxn modelId="{AD3CD39F-E39E-4711-9B4E-ADF2CF1845CA}" type="presOf" srcId="{BB0FCD74-2DA5-49E2-8125-DF634539DE63}" destId="{172204F6-F9A5-400E-852E-20335A546760}" srcOrd="0" destOrd="0" presId="urn:microsoft.com/office/officeart/2005/8/layout/cycle5"/>
    <dgm:cxn modelId="{DEAA0615-5F1D-47F1-AF91-D86626B873F4}" srcId="{A432008C-5972-441E-A8A0-CD893684E5EC}" destId="{92A32EE0-B4CA-44AA-9112-486181D5BC64}" srcOrd="1" destOrd="0" parTransId="{07B26286-97D0-4631-818B-2E0A927F235F}" sibTransId="{F6EB99BD-14DD-4F65-90DA-662BBC3FA685}"/>
    <dgm:cxn modelId="{82CC3553-058A-4696-8418-EF833DC7313F}" srcId="{A432008C-5972-441E-A8A0-CD893684E5EC}" destId="{3AEA930C-11B8-47EB-B33B-C0AAC4BE9DD1}" srcOrd="2" destOrd="0" parTransId="{A0704B53-67A5-46CC-8365-CABB5E477938}" sibTransId="{54BE339D-65A9-4568-A9A0-2FB4580EC76D}"/>
    <dgm:cxn modelId="{2F312BF6-3B72-4A8C-85B8-CBC113D38812}" type="presOf" srcId="{4F063505-E733-464B-BE5B-65FA20AFBF2E}" destId="{7C9FDB0C-FE71-4E50-9EE3-E99B686091FF}" srcOrd="0" destOrd="0" presId="urn:microsoft.com/office/officeart/2005/8/layout/cycle5"/>
    <dgm:cxn modelId="{037597CC-CD19-4223-A569-21C1257E365E}" srcId="{A432008C-5972-441E-A8A0-CD893684E5EC}" destId="{84595346-6A82-4369-9034-0B53F2D81040}" srcOrd="4" destOrd="0" parTransId="{98149085-C523-4E74-B15B-66761FAB98E9}" sibTransId="{4C80DC11-3D26-4060-9619-5A2F56397631}"/>
    <dgm:cxn modelId="{7C2E557E-C310-490D-8B2C-B68D4B8D9C24}" srcId="{A432008C-5972-441E-A8A0-CD893684E5EC}" destId="{BBED881E-3EC1-49EA-867D-E4620FE88DA0}" srcOrd="5" destOrd="0" parTransId="{E6ED5762-E10E-41D2-B092-3915400CBC78}" sibTransId="{BB0FCD74-2DA5-49E2-8125-DF634539DE63}"/>
    <dgm:cxn modelId="{45C634F0-79AC-497E-977F-7B586C9D8063}" type="presOf" srcId="{F6EB99BD-14DD-4F65-90DA-662BBC3FA685}" destId="{083AC9EC-C611-4F6A-9597-60F501944030}" srcOrd="0" destOrd="0" presId="urn:microsoft.com/office/officeart/2005/8/layout/cycle5"/>
    <dgm:cxn modelId="{8469BE3C-5571-4BC4-A875-C840BDEC8757}" type="presOf" srcId="{92A32EE0-B4CA-44AA-9112-486181D5BC64}" destId="{C707C6A7-277F-46DD-BB1B-9D6B8344A13C}" srcOrd="0" destOrd="0" presId="urn:microsoft.com/office/officeart/2005/8/layout/cycle5"/>
    <dgm:cxn modelId="{D260227E-FDF2-446B-B0A3-9527EDFA0A54}" type="presOf" srcId="{BBED881E-3EC1-49EA-867D-E4620FE88DA0}" destId="{A02018F2-5BE6-4E84-9030-BEBB2998CD61}" srcOrd="0" destOrd="0" presId="urn:microsoft.com/office/officeart/2005/8/layout/cycle5"/>
    <dgm:cxn modelId="{880DC4C8-E46D-4728-890B-4A7B597F5FAA}" type="presOf" srcId="{84595346-6A82-4369-9034-0B53F2D81040}" destId="{08DCC8B3-9832-45A9-BDCF-3B09B331C824}" srcOrd="0" destOrd="0" presId="urn:microsoft.com/office/officeart/2005/8/layout/cycle5"/>
    <dgm:cxn modelId="{DB9DADF2-9A6A-4294-BE10-BA06B7F27E20}" type="presOf" srcId="{1B46F54F-5C33-4F6F-9D91-81166DE52A37}" destId="{7976B7A2-4D2E-4FA7-B985-A0ECF5D9FD17}" srcOrd="0" destOrd="0" presId="urn:microsoft.com/office/officeart/2005/8/layout/cycle5"/>
    <dgm:cxn modelId="{E4346EF1-F85E-4B5B-A3A3-BCF25E4FD3E8}" type="presOf" srcId="{7A666857-4675-4CD3-83E2-939078EFBEE0}" destId="{4590C9E1-3191-4451-B2D3-1D9EFA799CB3}" srcOrd="0" destOrd="0" presId="urn:microsoft.com/office/officeart/2005/8/layout/cycle5"/>
    <dgm:cxn modelId="{5672531D-2B2B-437C-8FD3-AEAB7AB873BD}" type="presOf" srcId="{A9ADBDD2-A978-4DEB-A992-DE6F7AC9A62E}" destId="{DF7A0850-4E4D-476A-B165-18D4463B8568}" srcOrd="0" destOrd="0" presId="urn:microsoft.com/office/officeart/2005/8/layout/cycle5"/>
    <dgm:cxn modelId="{641E635C-183C-4849-AA61-1D147C15FE02}" type="presOf" srcId="{3AEA930C-11B8-47EB-B33B-C0AAC4BE9DD1}" destId="{A83A0379-B26C-4B49-9ADF-BCAEB9EA7284}" srcOrd="0" destOrd="0" presId="urn:microsoft.com/office/officeart/2005/8/layout/cycle5"/>
    <dgm:cxn modelId="{90B41C92-6E00-46F4-96F8-5E95A8700182}" type="presOf" srcId="{4C80DC11-3D26-4060-9619-5A2F56397631}" destId="{0E2D160D-42A8-4A21-ABF4-3D9762D28DB9}" srcOrd="0" destOrd="0" presId="urn:microsoft.com/office/officeart/2005/8/layout/cycle5"/>
    <dgm:cxn modelId="{455D2BB9-715A-471F-BCE6-54281BE80805}" type="presOf" srcId="{54BE339D-65A9-4568-A9A0-2FB4580EC76D}" destId="{412F4A6D-4281-42CB-9AA4-F4F493C777F8}" srcOrd="0" destOrd="0" presId="urn:microsoft.com/office/officeart/2005/8/layout/cycle5"/>
    <dgm:cxn modelId="{AFB6050F-685D-4098-A284-E85699006314}" type="presOf" srcId="{F943EBF6-8C45-455A-874F-407595303765}" destId="{6CA1D4A1-1843-4E54-A15D-BFD6F8E3E3C3}" srcOrd="0" destOrd="0" presId="urn:microsoft.com/office/officeart/2005/8/layout/cycle5"/>
    <dgm:cxn modelId="{EDD263A5-1058-491D-AD0F-FBE41FA46A54}" srcId="{A432008C-5972-441E-A8A0-CD893684E5EC}" destId="{F943EBF6-8C45-455A-874F-407595303765}" srcOrd="6" destOrd="0" parTransId="{051D97C5-ACB8-42AB-9241-E1A2BDF743FF}" sibTransId="{7A666857-4675-4CD3-83E2-939078EFBEE0}"/>
    <dgm:cxn modelId="{FA6FEB0B-009A-460B-9BD3-5E1AB54262F8}" type="presOf" srcId="{A432008C-5972-441E-A8A0-CD893684E5EC}" destId="{4DA9C79D-C62B-4775-BC76-B7C1623823CD}" srcOrd="0" destOrd="0" presId="urn:microsoft.com/office/officeart/2005/8/layout/cycle5"/>
    <dgm:cxn modelId="{F7B17215-699F-45CE-A4FC-E4EF69247919}" type="presParOf" srcId="{4DA9C79D-C62B-4775-BC76-B7C1623823CD}" destId="{37D42AB3-24C5-4A33-B2F6-9320D1C07C55}" srcOrd="0" destOrd="0" presId="urn:microsoft.com/office/officeart/2005/8/layout/cycle5"/>
    <dgm:cxn modelId="{AE3909B6-8EF1-4E08-A4B5-C06A6AFCAED3}" type="presParOf" srcId="{4DA9C79D-C62B-4775-BC76-B7C1623823CD}" destId="{3F5EB265-DDD8-42D2-88E6-61F62E6D5747}" srcOrd="1" destOrd="0" presId="urn:microsoft.com/office/officeart/2005/8/layout/cycle5"/>
    <dgm:cxn modelId="{D7EFD878-485D-4F18-83E5-832EC20DE698}" type="presParOf" srcId="{4DA9C79D-C62B-4775-BC76-B7C1623823CD}" destId="{DF7A0850-4E4D-476A-B165-18D4463B8568}" srcOrd="2" destOrd="0" presId="urn:microsoft.com/office/officeart/2005/8/layout/cycle5"/>
    <dgm:cxn modelId="{BD45D74D-5AF1-405A-9CC5-9F52A845023E}" type="presParOf" srcId="{4DA9C79D-C62B-4775-BC76-B7C1623823CD}" destId="{C707C6A7-277F-46DD-BB1B-9D6B8344A13C}" srcOrd="3" destOrd="0" presId="urn:microsoft.com/office/officeart/2005/8/layout/cycle5"/>
    <dgm:cxn modelId="{2429A0B1-0C34-4D6C-8A13-122E47B0112C}" type="presParOf" srcId="{4DA9C79D-C62B-4775-BC76-B7C1623823CD}" destId="{FAC0D92F-7E3A-4852-A8E3-57540BD842E8}" srcOrd="4" destOrd="0" presId="urn:microsoft.com/office/officeart/2005/8/layout/cycle5"/>
    <dgm:cxn modelId="{93EA745D-B9B5-4A23-8C74-787A798798B7}" type="presParOf" srcId="{4DA9C79D-C62B-4775-BC76-B7C1623823CD}" destId="{083AC9EC-C611-4F6A-9597-60F501944030}" srcOrd="5" destOrd="0" presId="urn:microsoft.com/office/officeart/2005/8/layout/cycle5"/>
    <dgm:cxn modelId="{F5EB813B-4A10-4016-BCB0-2E2279DA3EB8}" type="presParOf" srcId="{4DA9C79D-C62B-4775-BC76-B7C1623823CD}" destId="{A83A0379-B26C-4B49-9ADF-BCAEB9EA7284}" srcOrd="6" destOrd="0" presId="urn:microsoft.com/office/officeart/2005/8/layout/cycle5"/>
    <dgm:cxn modelId="{14182EF4-E14E-4373-B683-4BF92B6AD15E}" type="presParOf" srcId="{4DA9C79D-C62B-4775-BC76-B7C1623823CD}" destId="{571CFBB3-9E33-420E-9259-56DFF900AEE4}" srcOrd="7" destOrd="0" presId="urn:microsoft.com/office/officeart/2005/8/layout/cycle5"/>
    <dgm:cxn modelId="{7CA86026-B935-4BBF-B2E7-3E5FD7327E74}" type="presParOf" srcId="{4DA9C79D-C62B-4775-BC76-B7C1623823CD}" destId="{412F4A6D-4281-42CB-9AA4-F4F493C777F8}" srcOrd="8" destOrd="0" presId="urn:microsoft.com/office/officeart/2005/8/layout/cycle5"/>
    <dgm:cxn modelId="{2E858776-7E90-4A3D-9F99-EB240A5E6668}" type="presParOf" srcId="{4DA9C79D-C62B-4775-BC76-B7C1623823CD}" destId="{7976B7A2-4D2E-4FA7-B985-A0ECF5D9FD17}" srcOrd="9" destOrd="0" presId="urn:microsoft.com/office/officeart/2005/8/layout/cycle5"/>
    <dgm:cxn modelId="{A30FAC55-FF25-453C-A15B-4C432745A92B}" type="presParOf" srcId="{4DA9C79D-C62B-4775-BC76-B7C1623823CD}" destId="{B17F9AC6-23A6-42F5-9BC9-123B05F258DB}" srcOrd="10" destOrd="0" presId="urn:microsoft.com/office/officeart/2005/8/layout/cycle5"/>
    <dgm:cxn modelId="{C95EDF6B-9EE8-4A0D-AFF0-B0695F921681}" type="presParOf" srcId="{4DA9C79D-C62B-4775-BC76-B7C1623823CD}" destId="{7C9FDB0C-FE71-4E50-9EE3-E99B686091FF}" srcOrd="11" destOrd="0" presId="urn:microsoft.com/office/officeart/2005/8/layout/cycle5"/>
    <dgm:cxn modelId="{79B1E680-4096-45E7-876B-B66865AED09D}" type="presParOf" srcId="{4DA9C79D-C62B-4775-BC76-B7C1623823CD}" destId="{08DCC8B3-9832-45A9-BDCF-3B09B331C824}" srcOrd="12" destOrd="0" presId="urn:microsoft.com/office/officeart/2005/8/layout/cycle5"/>
    <dgm:cxn modelId="{D32DBA9E-9485-4C9A-80C0-B1D695A4CD50}" type="presParOf" srcId="{4DA9C79D-C62B-4775-BC76-B7C1623823CD}" destId="{E06DE626-F081-4FB8-A331-1458A1F940CC}" srcOrd="13" destOrd="0" presId="urn:microsoft.com/office/officeart/2005/8/layout/cycle5"/>
    <dgm:cxn modelId="{C1C62A7F-6903-4B91-8118-240AB81DE173}" type="presParOf" srcId="{4DA9C79D-C62B-4775-BC76-B7C1623823CD}" destId="{0E2D160D-42A8-4A21-ABF4-3D9762D28DB9}" srcOrd="14" destOrd="0" presId="urn:microsoft.com/office/officeart/2005/8/layout/cycle5"/>
    <dgm:cxn modelId="{C5241FE0-966C-4538-B609-9C8527EE348C}" type="presParOf" srcId="{4DA9C79D-C62B-4775-BC76-B7C1623823CD}" destId="{A02018F2-5BE6-4E84-9030-BEBB2998CD61}" srcOrd="15" destOrd="0" presId="urn:microsoft.com/office/officeart/2005/8/layout/cycle5"/>
    <dgm:cxn modelId="{2206A604-E030-4B47-8E05-8C46214928AB}" type="presParOf" srcId="{4DA9C79D-C62B-4775-BC76-B7C1623823CD}" destId="{2FC6FCD0-3040-469D-AAB0-6B00E40FC295}" srcOrd="16" destOrd="0" presId="urn:microsoft.com/office/officeart/2005/8/layout/cycle5"/>
    <dgm:cxn modelId="{1417F51A-713C-45D2-8D69-8CE69D257BF5}" type="presParOf" srcId="{4DA9C79D-C62B-4775-BC76-B7C1623823CD}" destId="{172204F6-F9A5-400E-852E-20335A546760}" srcOrd="17" destOrd="0" presId="urn:microsoft.com/office/officeart/2005/8/layout/cycle5"/>
    <dgm:cxn modelId="{17BFEBDB-5FB2-4DEC-8625-12F1A1D80AE4}" type="presParOf" srcId="{4DA9C79D-C62B-4775-BC76-B7C1623823CD}" destId="{6CA1D4A1-1843-4E54-A15D-BFD6F8E3E3C3}" srcOrd="18" destOrd="0" presId="urn:microsoft.com/office/officeart/2005/8/layout/cycle5"/>
    <dgm:cxn modelId="{A14D2A3F-16AC-4C04-A999-B6994061C0F5}" type="presParOf" srcId="{4DA9C79D-C62B-4775-BC76-B7C1623823CD}" destId="{953C8232-A146-4FC7-9870-5B51EF6DE352}" srcOrd="19" destOrd="0" presId="urn:microsoft.com/office/officeart/2005/8/layout/cycle5"/>
    <dgm:cxn modelId="{0547DA30-A37C-4053-A1DC-F27EFE273D92}" type="presParOf" srcId="{4DA9C79D-C62B-4775-BC76-B7C1623823CD}" destId="{4590C9E1-3191-4451-B2D3-1D9EFA799CB3}" srcOrd="20"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4B046-78A1-480A-B4A8-FCFB3E6F351E}" type="datetimeFigureOut">
              <a:rPr lang="fr-FR" smtClean="0"/>
              <a:pPr/>
              <a:t>08/10/2017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2D6D0-4CE5-4BE1-9146-24B6D999885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14</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23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24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19</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20</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21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0F2D6D0-4CE5-4BE1-9146-24B6D9998853}" type="slidenum">
              <a:rPr lang="fr-FR" smtClean="0"/>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r>
              <a:rPr lang="fr-FR" smtClean="0"/>
              <a:t>14</a:t>
            </a:r>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fr-FR" smtClean="0"/>
              <a:t>Probiotiques : origine, forme et dosage</a:t>
            </a:r>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155D7C1F-9CF3-4F15-8BCF-7559A24EC2DD}"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14</a:t>
            </a:r>
            <a:endParaRPr lang="fr-FR"/>
          </a:p>
        </p:txBody>
      </p:sp>
      <p:sp>
        <p:nvSpPr>
          <p:cNvPr id="5" name="Espace réservé du pied de page 4"/>
          <p:cNvSpPr>
            <a:spLocks noGrp="1"/>
          </p:cNvSpPr>
          <p:nvPr>
            <p:ph type="ftr" sz="quarter" idx="11"/>
          </p:nvPr>
        </p:nvSpPr>
        <p:spPr/>
        <p:txBody>
          <a:bodyPr/>
          <a:lstStyle/>
          <a:p>
            <a:r>
              <a:rPr lang="fr-FR" smtClean="0"/>
              <a:t>Probiotiques : origine, forme et dosage</a:t>
            </a:r>
            <a:endParaRPr lang="fr-FR"/>
          </a:p>
        </p:txBody>
      </p:sp>
      <p:sp>
        <p:nvSpPr>
          <p:cNvPr id="6" name="Espace réservé du numéro de diapositive 5"/>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r>
              <a:rPr lang="fr-FR" smtClean="0"/>
              <a:t>14</a:t>
            </a:r>
            <a:endParaRPr lang="fr-FR"/>
          </a:p>
        </p:txBody>
      </p:sp>
      <p:sp>
        <p:nvSpPr>
          <p:cNvPr id="5" name="Espace réservé du pied de page 4"/>
          <p:cNvSpPr>
            <a:spLocks noGrp="1"/>
          </p:cNvSpPr>
          <p:nvPr>
            <p:ph type="ftr" sz="quarter" idx="11"/>
          </p:nvPr>
        </p:nvSpPr>
        <p:spPr/>
        <p:txBody>
          <a:bodyPr/>
          <a:lstStyle/>
          <a:p>
            <a:r>
              <a:rPr lang="fr-FR" smtClean="0"/>
              <a:t>Probiotiques : origine, forme et dosage</a:t>
            </a:r>
            <a:endParaRPr lang="fr-FR"/>
          </a:p>
        </p:txBody>
      </p:sp>
      <p:sp>
        <p:nvSpPr>
          <p:cNvPr id="6" name="Espace réservé du numéro de diapositive 5"/>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r>
              <a:rPr lang="fr-FR" smtClean="0"/>
              <a:t>14</a:t>
            </a:r>
            <a:endParaRPr lang="fr-FR"/>
          </a:p>
        </p:txBody>
      </p:sp>
      <p:sp>
        <p:nvSpPr>
          <p:cNvPr id="9" name="Espace réservé du numéro de diapositive 8"/>
          <p:cNvSpPr>
            <a:spLocks noGrp="1"/>
          </p:cNvSpPr>
          <p:nvPr>
            <p:ph type="sldNum" sz="quarter" idx="15"/>
          </p:nvPr>
        </p:nvSpPr>
        <p:spPr/>
        <p:txBody>
          <a:bodyPr rtlCol="0"/>
          <a:lstStyle/>
          <a:p>
            <a:fld id="{155D7C1F-9CF3-4F15-8BCF-7559A24EC2DD}" type="slidenum">
              <a:rPr lang="fr-FR" smtClean="0"/>
              <a:pPr/>
              <a:t>‹N°›</a:t>
            </a:fld>
            <a:endParaRPr lang="fr-FR"/>
          </a:p>
        </p:txBody>
      </p:sp>
      <p:sp>
        <p:nvSpPr>
          <p:cNvPr id="10" name="Espace réservé du pied de page 9"/>
          <p:cNvSpPr>
            <a:spLocks noGrp="1"/>
          </p:cNvSpPr>
          <p:nvPr>
            <p:ph type="ftr" sz="quarter" idx="16"/>
          </p:nvPr>
        </p:nvSpPr>
        <p:spPr/>
        <p:txBody>
          <a:bodyPr rtlCol="0"/>
          <a:lstStyle/>
          <a:p>
            <a:r>
              <a:rPr lang="fr-FR" smtClean="0"/>
              <a:t>Probiotiques : origine, forme et dosage</a:t>
            </a: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r>
              <a:rPr lang="fr-FR" smtClean="0"/>
              <a:t>14</a:t>
            </a:r>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fr-FR" smtClean="0"/>
              <a:t>Probiotiques : origine, forme et dosage</a:t>
            </a:r>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155D7C1F-9CF3-4F15-8BCF-7559A24EC2DD}"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r>
              <a:rPr lang="fr-FR" smtClean="0"/>
              <a:t>14</a:t>
            </a:r>
            <a:endParaRPr lang="fr-FR"/>
          </a:p>
        </p:txBody>
      </p:sp>
      <p:sp>
        <p:nvSpPr>
          <p:cNvPr id="6" name="Espace réservé du pied de page 5"/>
          <p:cNvSpPr>
            <a:spLocks noGrp="1"/>
          </p:cNvSpPr>
          <p:nvPr>
            <p:ph type="ftr" sz="quarter" idx="11"/>
          </p:nvPr>
        </p:nvSpPr>
        <p:spPr/>
        <p:txBody>
          <a:bodyPr/>
          <a:lstStyle/>
          <a:p>
            <a:r>
              <a:rPr lang="fr-FR" smtClean="0"/>
              <a:t>Probiotiques : origine, forme et dosage</a:t>
            </a:r>
            <a:endParaRPr lang="fr-FR"/>
          </a:p>
        </p:txBody>
      </p:sp>
      <p:sp>
        <p:nvSpPr>
          <p:cNvPr id="7" name="Espace réservé du numéro de diapositive 6"/>
          <p:cNvSpPr>
            <a:spLocks noGrp="1"/>
          </p:cNvSpPr>
          <p:nvPr>
            <p:ph type="sldNum" sz="quarter" idx="12"/>
          </p:nvPr>
        </p:nvSpPr>
        <p:spPr/>
        <p:txBody>
          <a:bodyPr/>
          <a:lstStyle/>
          <a:p>
            <a:fld id="{155D7C1F-9CF3-4F15-8BCF-7559A24EC2DD}"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r>
              <a:rPr lang="fr-FR" smtClean="0"/>
              <a:t>14</a:t>
            </a:r>
            <a:endParaRPr lang="fr-FR"/>
          </a:p>
        </p:txBody>
      </p:sp>
      <p:sp>
        <p:nvSpPr>
          <p:cNvPr id="8" name="Espace réservé du pied de page 7"/>
          <p:cNvSpPr>
            <a:spLocks noGrp="1"/>
          </p:cNvSpPr>
          <p:nvPr>
            <p:ph type="ftr" sz="quarter" idx="11"/>
          </p:nvPr>
        </p:nvSpPr>
        <p:spPr/>
        <p:txBody>
          <a:bodyPr/>
          <a:lstStyle/>
          <a:p>
            <a:r>
              <a:rPr lang="fr-FR" smtClean="0"/>
              <a:t>Probiotiques : origine, forme et dosage</a:t>
            </a:r>
            <a:endParaRPr lang="fr-FR"/>
          </a:p>
        </p:txBody>
      </p:sp>
      <p:sp>
        <p:nvSpPr>
          <p:cNvPr id="9" name="Espace réservé du numéro de diapositive 8"/>
          <p:cNvSpPr>
            <a:spLocks noGrp="1"/>
          </p:cNvSpPr>
          <p:nvPr>
            <p:ph type="sldNum" sz="quarter" idx="12"/>
          </p:nvPr>
        </p:nvSpPr>
        <p:spPr/>
        <p:txBody>
          <a:bodyPr/>
          <a:lstStyle/>
          <a:p>
            <a:fld id="{155D7C1F-9CF3-4F15-8BCF-7559A24EC2DD}"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r>
              <a:rPr lang="fr-FR" smtClean="0"/>
              <a:t>14</a:t>
            </a:r>
            <a:endParaRPr lang="fr-FR"/>
          </a:p>
        </p:txBody>
      </p:sp>
      <p:sp>
        <p:nvSpPr>
          <p:cNvPr id="7" name="Espace réservé du numéro de diapositive 6"/>
          <p:cNvSpPr>
            <a:spLocks noGrp="1"/>
          </p:cNvSpPr>
          <p:nvPr>
            <p:ph type="sldNum" sz="quarter" idx="11"/>
          </p:nvPr>
        </p:nvSpPr>
        <p:spPr/>
        <p:txBody>
          <a:bodyPr rtlCol="0"/>
          <a:lstStyle/>
          <a:p>
            <a:fld id="{155D7C1F-9CF3-4F15-8BCF-7559A24EC2DD}" type="slidenum">
              <a:rPr lang="fr-FR" smtClean="0"/>
              <a:pPr/>
              <a:t>‹N°›</a:t>
            </a:fld>
            <a:endParaRPr lang="fr-FR"/>
          </a:p>
        </p:txBody>
      </p:sp>
      <p:sp>
        <p:nvSpPr>
          <p:cNvPr id="8" name="Espace réservé du pied de page 7"/>
          <p:cNvSpPr>
            <a:spLocks noGrp="1"/>
          </p:cNvSpPr>
          <p:nvPr>
            <p:ph type="ftr" sz="quarter" idx="12"/>
          </p:nvPr>
        </p:nvSpPr>
        <p:spPr/>
        <p:txBody>
          <a:bodyPr rtlCol="0"/>
          <a:lstStyle/>
          <a:p>
            <a:r>
              <a:rPr lang="fr-FR" smtClean="0"/>
              <a:t>Probiotiques : origine, forme et dosage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14</a:t>
            </a:r>
            <a:endParaRPr lang="fr-FR"/>
          </a:p>
        </p:txBody>
      </p:sp>
      <p:sp>
        <p:nvSpPr>
          <p:cNvPr id="3" name="Espace réservé du pied de page 2"/>
          <p:cNvSpPr>
            <a:spLocks noGrp="1"/>
          </p:cNvSpPr>
          <p:nvPr>
            <p:ph type="ftr" sz="quarter" idx="11"/>
          </p:nvPr>
        </p:nvSpPr>
        <p:spPr/>
        <p:txBody>
          <a:bodyPr/>
          <a:lstStyle/>
          <a:p>
            <a:r>
              <a:rPr lang="fr-FR" smtClean="0"/>
              <a:t>Probiotiques : origine, forme et dosage</a:t>
            </a:r>
            <a:endParaRPr lang="fr-FR"/>
          </a:p>
        </p:txBody>
      </p:sp>
      <p:sp>
        <p:nvSpPr>
          <p:cNvPr id="4" name="Espace réservé du numéro de diapositive 3"/>
          <p:cNvSpPr>
            <a:spLocks noGrp="1"/>
          </p:cNvSpPr>
          <p:nvPr>
            <p:ph type="sldNum" sz="quarter" idx="12"/>
          </p:nvPr>
        </p:nvSpPr>
        <p:spPr/>
        <p:txBody>
          <a:bodyPr/>
          <a:lstStyle/>
          <a:p>
            <a:fld id="{155D7C1F-9CF3-4F15-8BCF-7559A24EC2DD}"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r>
              <a:rPr lang="fr-FR" smtClean="0"/>
              <a:t>14</a:t>
            </a:r>
            <a:endParaRPr lang="fr-FR"/>
          </a:p>
        </p:txBody>
      </p:sp>
      <p:sp>
        <p:nvSpPr>
          <p:cNvPr id="22" name="Espace réservé du numéro de diapositive 21"/>
          <p:cNvSpPr>
            <a:spLocks noGrp="1"/>
          </p:cNvSpPr>
          <p:nvPr>
            <p:ph type="sldNum" sz="quarter" idx="15"/>
          </p:nvPr>
        </p:nvSpPr>
        <p:spPr/>
        <p:txBody>
          <a:bodyPr rtlCol="0"/>
          <a:lstStyle/>
          <a:p>
            <a:fld id="{155D7C1F-9CF3-4F15-8BCF-7559A24EC2DD}"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r>
              <a:rPr lang="fr-FR" smtClean="0"/>
              <a:t>Probiotiques : origine, forme et dosage</a:t>
            </a:r>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r>
              <a:rPr lang="fr-FR" smtClean="0"/>
              <a:t>14</a:t>
            </a:r>
            <a:endParaRPr lang="fr-FR"/>
          </a:p>
        </p:txBody>
      </p:sp>
      <p:sp>
        <p:nvSpPr>
          <p:cNvPr id="18" name="Espace réservé du numéro de diapositive 17"/>
          <p:cNvSpPr>
            <a:spLocks noGrp="1"/>
          </p:cNvSpPr>
          <p:nvPr>
            <p:ph type="sldNum" sz="quarter" idx="11"/>
          </p:nvPr>
        </p:nvSpPr>
        <p:spPr/>
        <p:txBody>
          <a:bodyPr rtlCol="0"/>
          <a:lstStyle/>
          <a:p>
            <a:fld id="{155D7C1F-9CF3-4F15-8BCF-7559A24EC2DD}"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r>
              <a:rPr lang="fr-FR" smtClean="0"/>
              <a:t>Probiotiques : origine, forme et dosage</a:t>
            </a: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fr-FR" smtClean="0"/>
              <a:t>14</a:t>
            </a:r>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fr-FR" smtClean="0"/>
              <a:t>Probiotiques : origine, forme et dosage</a:t>
            </a:r>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55D7C1F-9CF3-4F15-8BCF-7559A24EC2D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286000" y="3124200"/>
            <a:ext cx="6572280" cy="1894362"/>
          </a:xfrm>
        </p:spPr>
        <p:txBody>
          <a:bodyPr>
            <a:normAutofit fontScale="90000"/>
          </a:bodyPr>
          <a:lstStyle/>
          <a:p>
            <a:r>
              <a:rPr lang="fr-FR" sz="3600" dirty="0" smtClean="0"/>
              <a:t>Cours introductif sur </a:t>
            </a:r>
            <a:br>
              <a:rPr lang="fr-FR" sz="3600" dirty="0" smtClean="0"/>
            </a:br>
            <a:r>
              <a:rPr lang="fr-FR" sz="3600" dirty="0" smtClean="0"/>
              <a:t>les Aliments Fonctionnels</a:t>
            </a:r>
            <a:br>
              <a:rPr lang="fr-FR" sz="3600" dirty="0" smtClean="0"/>
            </a:br>
            <a:r>
              <a:rPr lang="fr-FR" sz="3600" dirty="0" smtClean="0"/>
              <a:t/>
            </a:r>
            <a:br>
              <a:rPr lang="fr-FR" sz="3600" dirty="0" smtClean="0"/>
            </a:br>
            <a:r>
              <a:rPr lang="fr-FR" sz="2700" dirty="0" smtClean="0"/>
              <a:t>Master 1 Biotechnologie Alimentaire</a:t>
            </a:r>
            <a:r>
              <a:rPr lang="fr-FR" sz="3600" dirty="0" smtClean="0"/>
              <a:t/>
            </a:r>
            <a:br>
              <a:rPr lang="fr-FR" sz="3600" dirty="0" smtClean="0"/>
            </a:br>
            <a:endParaRPr lang="fr-FR" sz="3600" dirty="0"/>
          </a:p>
        </p:txBody>
      </p:sp>
      <p:sp>
        <p:nvSpPr>
          <p:cNvPr id="3" name="Sous-titre 2"/>
          <p:cNvSpPr>
            <a:spLocks noGrp="1"/>
          </p:cNvSpPr>
          <p:nvPr>
            <p:ph type="subTitle" idx="1"/>
          </p:nvPr>
        </p:nvSpPr>
        <p:spPr/>
        <p:txBody>
          <a:bodyPr/>
          <a:lstStyle/>
          <a:p>
            <a:endParaRPr lang="fr-FR" dirty="0" smtClean="0"/>
          </a:p>
          <a:p>
            <a:r>
              <a:rPr lang="fr-FR" dirty="0" smtClean="0"/>
              <a:t>Chargé de Cours :</a:t>
            </a:r>
          </a:p>
          <a:p>
            <a:r>
              <a:rPr lang="fr-FR" dirty="0" smtClean="0"/>
              <a:t>Dr BENCHIKH  Y.                            le 8 Octobre 2017</a:t>
            </a:r>
            <a:endParaRPr lang="fr-FR" dirty="0"/>
          </a:p>
        </p:txBody>
      </p:sp>
      <p:pic>
        <p:nvPicPr>
          <p:cNvPr id="94212" name="Image 1" descr="images"/>
          <p:cNvPicPr>
            <a:picLocks noChangeAspect="1" noChangeArrowheads="1"/>
          </p:cNvPicPr>
          <p:nvPr/>
        </p:nvPicPr>
        <p:blipFill>
          <a:blip r:embed="rId2"/>
          <a:srcRect/>
          <a:stretch>
            <a:fillRect/>
          </a:stretch>
        </p:blipFill>
        <p:spPr bwMode="auto">
          <a:xfrm>
            <a:off x="8215338" y="61894"/>
            <a:ext cx="728663" cy="723900"/>
          </a:xfrm>
          <a:prstGeom prst="rect">
            <a:avLst/>
          </a:prstGeom>
          <a:noFill/>
        </p:spPr>
      </p:pic>
      <p:pic>
        <p:nvPicPr>
          <p:cNvPr id="94211" name="Image 2" descr="02-09"/>
          <p:cNvPicPr>
            <a:picLocks noChangeAspect="1" noChangeArrowheads="1"/>
          </p:cNvPicPr>
          <p:nvPr/>
        </p:nvPicPr>
        <p:blipFill>
          <a:blip r:embed="rId3" cstate="print"/>
          <a:srcRect/>
          <a:stretch>
            <a:fillRect/>
          </a:stretch>
        </p:blipFill>
        <p:spPr bwMode="auto">
          <a:xfrm>
            <a:off x="1855774" y="73007"/>
            <a:ext cx="787400" cy="784225"/>
          </a:xfrm>
          <a:prstGeom prst="rect">
            <a:avLst/>
          </a:prstGeom>
          <a:noFill/>
        </p:spPr>
      </p:pic>
      <p:sp>
        <p:nvSpPr>
          <p:cNvPr id="9421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4214" name="Rectangle 6"/>
          <p:cNvSpPr>
            <a:spLocks noChangeArrowheads="1"/>
          </p:cNvSpPr>
          <p:nvPr/>
        </p:nvSpPr>
        <p:spPr bwMode="auto">
          <a:xfrm>
            <a:off x="1714480" y="71414"/>
            <a:ext cx="74295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publique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lg</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mocratique et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opulaire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inist</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de l'</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nseignement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up</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 et de la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echerche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cientifique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niversit</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fr</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a:t>
            </a:r>
            <a:r>
              <a:rPr kumimoji="0" lang="fr-FR" sz="1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t>
            </a:r>
            <a:r>
              <a:rPr kumimoji="0" lang="fr-FR"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entouri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onstantine</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nstitut de la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utrition, de l'</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limentation et des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echnologies </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gro-alimentaires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1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fr-FR" sz="1200" b="1" dirty="0" smtClean="0">
                <a:latin typeface="Times New Roman" pitchFamily="18" charset="0"/>
                <a:ea typeface="Calibri" pitchFamily="34" charset="0"/>
                <a:cs typeface="Times New Roman" pitchFamily="18" charset="0"/>
              </a:rPr>
              <a:t>D</a:t>
            </a:r>
            <a:r>
              <a:rPr lang="fr-FR" sz="1200" dirty="0" smtClean="0">
                <a:latin typeface="Times New Roman" pitchFamily="18" charset="0"/>
                <a:ea typeface="Calibri" pitchFamily="34" charset="0"/>
                <a:cs typeface="Times New Roman" pitchFamily="18" charset="0"/>
              </a:rPr>
              <a:t>épartement de </a:t>
            </a:r>
            <a:r>
              <a:rPr lang="fr-FR" sz="1200" b="1" dirty="0" smtClean="0">
                <a:latin typeface="Times New Roman" pitchFamily="18" charset="0"/>
                <a:ea typeface="Calibri" pitchFamily="34" charset="0"/>
                <a:cs typeface="Times New Roman" pitchFamily="18" charset="0"/>
              </a:rPr>
              <a:t>B</a:t>
            </a:r>
            <a:r>
              <a:rPr lang="fr-FR" sz="1200" dirty="0" smtClean="0">
                <a:latin typeface="Times New Roman" pitchFamily="18" charset="0"/>
                <a:ea typeface="Calibri" pitchFamily="34" charset="0"/>
                <a:cs typeface="Times New Roman" pitchFamily="18" charset="0"/>
              </a:rPr>
              <a:t>iotechnologie</a:t>
            </a: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Contenu du cours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686800" cy="3643338"/>
          </a:xfrm>
        </p:spPr>
        <p:txBody>
          <a:bodyPr>
            <a:noAutofit/>
          </a:bodyPr>
          <a:lstStyle/>
          <a:p>
            <a:pPr>
              <a:buNone/>
            </a:pPr>
            <a:r>
              <a:rPr lang="fr-FR" sz="3200" dirty="0" smtClean="0">
                <a:latin typeface="+mj-lt"/>
                <a:cs typeface="Times New Roman" pitchFamily="18" charset="0"/>
              </a:rPr>
              <a:t>1. Historique</a:t>
            </a:r>
          </a:p>
          <a:p>
            <a:pPr>
              <a:buNone/>
            </a:pPr>
            <a:r>
              <a:rPr lang="fr-FR" sz="3200" dirty="0" smtClean="0">
                <a:latin typeface="+mj-lt"/>
                <a:cs typeface="Times New Roman" pitchFamily="18" charset="0"/>
              </a:rPr>
              <a:t>2. Concept des aliments fonctionnels</a:t>
            </a:r>
          </a:p>
          <a:p>
            <a:pPr>
              <a:buNone/>
            </a:pPr>
            <a:r>
              <a:rPr lang="fr-FR" sz="3200" dirty="0" smtClean="0">
                <a:latin typeface="+mj-lt"/>
                <a:cs typeface="Times New Roman" pitchFamily="18" charset="0"/>
              </a:rPr>
              <a:t>3. Consensus Européen </a:t>
            </a:r>
          </a:p>
          <a:p>
            <a:pPr>
              <a:buNone/>
            </a:pPr>
            <a:r>
              <a:rPr lang="fr-FR" sz="3200" dirty="0" smtClean="0">
                <a:latin typeface="+mj-lt"/>
                <a:cs typeface="Times New Roman" pitchFamily="18" charset="0"/>
              </a:rPr>
              <a:t>4. Développement des aliments fonctionnels</a:t>
            </a:r>
          </a:p>
          <a:p>
            <a:pPr marL="273050" indent="-273050">
              <a:buNone/>
            </a:pPr>
            <a:r>
              <a:rPr lang="fr-FR" sz="3200" dirty="0" smtClean="0">
                <a:latin typeface="+mj-lt"/>
                <a:cs typeface="Times New Roman" pitchFamily="18" charset="0"/>
              </a:rPr>
              <a:t>5. Notion d’allégation</a:t>
            </a: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10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285776"/>
            <a:ext cx="7467600" cy="1143000"/>
          </a:xfrm>
        </p:spPr>
        <p:txBody>
          <a:bodyPr/>
          <a:lstStyle/>
          <a:p>
            <a:r>
              <a:rPr lang="fr-FR" dirty="0" smtClean="0"/>
              <a:t>1. Historique </a:t>
            </a:r>
            <a:endParaRPr lang="fr-FR" dirty="0"/>
          </a:p>
        </p:txBody>
      </p:sp>
      <p:graphicFrame>
        <p:nvGraphicFramePr>
          <p:cNvPr id="12" name="Tableau 11"/>
          <p:cNvGraphicFramePr>
            <a:graphicFrameLocks noGrp="1"/>
          </p:cNvGraphicFramePr>
          <p:nvPr/>
        </p:nvGraphicFramePr>
        <p:xfrm>
          <a:off x="285720" y="1000108"/>
          <a:ext cx="8215370" cy="97536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2 Millions</a:t>
                      </a:r>
                      <a:r>
                        <a:rPr lang="fr-FR" sz="2800" i="1" baseline="0" dirty="0" smtClean="0"/>
                        <a:t> d’année</a:t>
                      </a:r>
                      <a:endParaRPr lang="fr-FR" sz="2800" i="1" dirty="0"/>
                    </a:p>
                  </a:txBody>
                  <a:tcPr/>
                </a:tc>
              </a:tr>
              <a:tr h="370840">
                <a:tc>
                  <a:txBody>
                    <a:bodyPr/>
                    <a:lstStyle/>
                    <a:p>
                      <a:pPr algn="ctr">
                        <a:buFont typeface="Wingdings" pitchFamily="2" charset="2"/>
                        <a:buNone/>
                      </a:pPr>
                      <a:r>
                        <a:rPr lang="fr-FR" sz="2400" dirty="0" smtClean="0"/>
                        <a:t>« Pour que ton aliment soit ton médicament</a:t>
                      </a:r>
                      <a:r>
                        <a:rPr lang="fr-FR" sz="2400" i="0" baseline="0" dirty="0" smtClean="0"/>
                        <a:t> » </a:t>
                      </a:r>
                      <a:r>
                        <a:rPr lang="fr-FR" sz="2400" i="1" baseline="0" dirty="0" smtClean="0"/>
                        <a:t>Hippocrate</a:t>
                      </a:r>
                      <a:endParaRPr lang="fr-FR" sz="2400" i="1" dirty="0"/>
                    </a:p>
                  </a:txBody>
                  <a:tcPr/>
                </a:tc>
              </a:tr>
            </a:tbl>
          </a:graphicData>
        </a:graphic>
      </p:graphicFrame>
      <p:sp>
        <p:nvSpPr>
          <p:cNvPr id="9" name="Espace réservé du numéro de diapositive 8"/>
          <p:cNvSpPr>
            <a:spLocks noGrp="1"/>
          </p:cNvSpPr>
          <p:nvPr>
            <p:ph type="sldNum" sz="quarter" idx="15"/>
          </p:nvPr>
        </p:nvSpPr>
        <p:spPr/>
        <p:txBody>
          <a:bodyPr/>
          <a:lstStyle/>
          <a:p>
            <a:fld id="{155D7C1F-9CF3-4F15-8BCF-7559A24EC2DD}" type="slidenum">
              <a:rPr lang="fr-FR" smtClean="0"/>
              <a:pPr/>
              <a:t>11</a:t>
            </a:fld>
            <a:endParaRPr lang="fr-FR"/>
          </a:p>
        </p:txBody>
      </p:sp>
      <p:graphicFrame>
        <p:nvGraphicFramePr>
          <p:cNvPr id="6" name="Tableau 5"/>
          <p:cNvGraphicFramePr>
            <a:graphicFrameLocks noGrp="1"/>
          </p:cNvGraphicFramePr>
          <p:nvPr/>
        </p:nvGraphicFramePr>
        <p:xfrm>
          <a:off x="285720" y="2500306"/>
          <a:ext cx="8215370" cy="316992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XIX</a:t>
                      </a:r>
                      <a:r>
                        <a:rPr lang="fr-FR" sz="2800" i="1" baseline="30000" dirty="0" smtClean="0"/>
                        <a:t>ème </a:t>
                      </a:r>
                      <a:r>
                        <a:rPr lang="fr-FR" sz="2800" i="1" dirty="0" smtClean="0"/>
                        <a:t>Siècle</a:t>
                      </a:r>
                      <a:endParaRPr lang="fr-FR" sz="2800" i="1" baseline="30000" dirty="0"/>
                    </a:p>
                  </a:txBody>
                  <a:tcPr/>
                </a:tc>
              </a:tr>
              <a:tr h="370840">
                <a:tc>
                  <a:txBody>
                    <a:bodyPr/>
                    <a:lstStyle/>
                    <a:p>
                      <a:pPr algn="ctr">
                        <a:buFont typeface="Wingdings" pitchFamily="2" charset="2"/>
                        <a:buNone/>
                      </a:pPr>
                      <a:r>
                        <a:rPr lang="fr-FR" sz="2400" dirty="0" smtClean="0"/>
                        <a:t>Apparition des Sciences de la Nutrition</a:t>
                      </a:r>
                    </a:p>
                    <a:p>
                      <a:pPr algn="ctr">
                        <a:buFont typeface="Wingdings" pitchFamily="2" charset="2"/>
                        <a:buNone/>
                      </a:pPr>
                      <a:r>
                        <a:rPr lang="fr-FR" sz="2400" i="0" dirty="0" smtClean="0"/>
                        <a:t>(Connaissances des Aliments</a:t>
                      </a:r>
                      <a:r>
                        <a:rPr lang="fr-FR" sz="2400" i="0" baseline="0" dirty="0" smtClean="0"/>
                        <a:t> et physiologie humaine)</a:t>
                      </a:r>
                    </a:p>
                    <a:p>
                      <a:pPr algn="ctr">
                        <a:buFont typeface="Wingdings" pitchFamily="2" charset="2"/>
                        <a:buNone/>
                      </a:pPr>
                      <a:r>
                        <a:rPr lang="fr-FR" sz="2400" i="0" baseline="0" dirty="0" smtClean="0"/>
                        <a:t>_ nutriments </a:t>
                      </a:r>
                      <a:r>
                        <a:rPr lang="fr-FR" sz="2400" i="0" baseline="0" dirty="0" err="1" smtClean="0"/>
                        <a:t>indisponsables</a:t>
                      </a:r>
                      <a:r>
                        <a:rPr lang="fr-FR" sz="2400" i="0" baseline="0" dirty="0" smtClean="0"/>
                        <a:t> ;</a:t>
                      </a:r>
                    </a:p>
                    <a:p>
                      <a:pPr algn="ctr">
                        <a:buFont typeface="Wingdings" pitchFamily="2" charset="2"/>
                        <a:buNone/>
                      </a:pPr>
                      <a:r>
                        <a:rPr lang="fr-FR" sz="2400" i="0" baseline="0" dirty="0" smtClean="0"/>
                        <a:t>_ détermination des doses journalière à administrer</a:t>
                      </a:r>
                    </a:p>
                    <a:p>
                      <a:pPr algn="ctr">
                        <a:buFont typeface="Wingdings" pitchFamily="2" charset="2"/>
                        <a:buNone/>
                      </a:pPr>
                      <a:r>
                        <a:rPr lang="fr-FR" sz="2400" i="0" baseline="0" dirty="0" smtClean="0"/>
                        <a:t>(AJR).</a:t>
                      </a:r>
                    </a:p>
                    <a:p>
                      <a:pPr algn="ctr">
                        <a:buFont typeface="Wingdings" pitchFamily="2" charset="2"/>
                        <a:buNone/>
                      </a:pPr>
                      <a:r>
                        <a:rPr lang="fr-FR" sz="2400" i="0" baseline="0" dirty="0" smtClean="0"/>
                        <a:t>(croissance, développement et prévention de la malnutrition) </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285776"/>
            <a:ext cx="7467600" cy="1143000"/>
          </a:xfrm>
        </p:spPr>
        <p:txBody>
          <a:bodyPr/>
          <a:lstStyle/>
          <a:p>
            <a:r>
              <a:rPr lang="fr-FR" dirty="0" smtClean="0"/>
              <a:t>1. Historique </a:t>
            </a:r>
            <a:endParaRPr lang="fr-FR" dirty="0"/>
          </a:p>
        </p:txBody>
      </p:sp>
      <p:graphicFrame>
        <p:nvGraphicFramePr>
          <p:cNvPr id="12" name="Tableau 11"/>
          <p:cNvGraphicFramePr>
            <a:graphicFrameLocks noGrp="1"/>
          </p:cNvGraphicFramePr>
          <p:nvPr/>
        </p:nvGraphicFramePr>
        <p:xfrm>
          <a:off x="285720" y="1196344"/>
          <a:ext cx="8215370" cy="280416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Japon 1984</a:t>
                      </a:r>
                      <a:endParaRPr lang="fr-FR" sz="2800" i="1" dirty="0"/>
                    </a:p>
                  </a:txBody>
                  <a:tcPr/>
                </a:tc>
              </a:tr>
              <a:tr h="370840">
                <a:tc>
                  <a:txBody>
                    <a:bodyPr/>
                    <a:lstStyle/>
                    <a:p>
                      <a:pPr algn="ctr">
                        <a:buFont typeface="Wingdings" pitchFamily="2" charset="2"/>
                        <a:buNone/>
                      </a:pPr>
                      <a:r>
                        <a:rPr lang="fr-FR" sz="2400" dirty="0" smtClean="0"/>
                        <a:t>_ Dépense</a:t>
                      </a:r>
                      <a:r>
                        <a:rPr lang="fr-FR" sz="2400" baseline="0" dirty="0" smtClean="0"/>
                        <a:t>s du gouvernement japonais sur la santé.</a:t>
                      </a:r>
                    </a:p>
                    <a:p>
                      <a:pPr algn="ctr">
                        <a:buFont typeface="Wingdings" pitchFamily="2" charset="2"/>
                        <a:buNone/>
                      </a:pPr>
                      <a:r>
                        <a:rPr lang="fr-FR" sz="2400" i="1" baseline="0" dirty="0" smtClean="0"/>
                        <a:t>_ Apparition du terme « Aliments Fonctionnel » pour la 1</a:t>
                      </a:r>
                      <a:r>
                        <a:rPr lang="fr-FR" sz="2400" i="1" baseline="30000" dirty="0" smtClean="0"/>
                        <a:t>ère</a:t>
                      </a:r>
                      <a:r>
                        <a:rPr lang="fr-FR" sz="2400" i="1" baseline="0" dirty="0" smtClean="0"/>
                        <a:t> fois.</a:t>
                      </a:r>
                    </a:p>
                    <a:p>
                      <a:pPr algn="ctr">
                        <a:buFont typeface="Wingdings" pitchFamily="2" charset="2"/>
                        <a:buNone/>
                      </a:pPr>
                      <a:r>
                        <a:rPr lang="fr-FR" sz="2400" i="1" baseline="0" dirty="0" smtClean="0"/>
                        <a:t>_ Financement des programmes portant sur les aliments utilisés spécifiquement pour la santé (FOSHU : </a:t>
                      </a:r>
                      <a:r>
                        <a:rPr lang="fr-FR" sz="2400" i="1" baseline="0" dirty="0" err="1" smtClean="0"/>
                        <a:t>Foods</a:t>
                      </a:r>
                      <a:r>
                        <a:rPr lang="fr-FR" sz="2400" i="1" baseline="0" dirty="0" smtClean="0"/>
                        <a:t> for </a:t>
                      </a:r>
                      <a:r>
                        <a:rPr lang="fr-FR" sz="2400" i="1" baseline="0" dirty="0" err="1" smtClean="0"/>
                        <a:t>Specific</a:t>
                      </a:r>
                      <a:r>
                        <a:rPr lang="fr-FR" sz="2400" i="1" baseline="0" dirty="0" smtClean="0"/>
                        <a:t> </a:t>
                      </a:r>
                      <a:r>
                        <a:rPr lang="fr-FR" sz="2400" i="1" baseline="0" dirty="0" err="1" smtClean="0"/>
                        <a:t>Hrezlth</a:t>
                      </a:r>
                      <a:r>
                        <a:rPr lang="fr-FR" sz="2400" i="1" baseline="0" dirty="0" smtClean="0"/>
                        <a:t> Uses).</a:t>
                      </a:r>
                      <a:endParaRPr lang="fr-FR" sz="2400" i="1" dirty="0"/>
                    </a:p>
                  </a:txBody>
                  <a:tcPr/>
                </a:tc>
              </a:tr>
            </a:tbl>
          </a:graphicData>
        </a:graphic>
      </p:graphicFrame>
      <p:sp>
        <p:nvSpPr>
          <p:cNvPr id="9" name="Espace réservé du numéro de diapositive 8"/>
          <p:cNvSpPr>
            <a:spLocks noGrp="1"/>
          </p:cNvSpPr>
          <p:nvPr>
            <p:ph type="sldNum" sz="quarter" idx="15"/>
          </p:nvPr>
        </p:nvSpPr>
        <p:spPr/>
        <p:txBody>
          <a:bodyPr/>
          <a:lstStyle/>
          <a:p>
            <a:fld id="{155D7C1F-9CF3-4F15-8BCF-7559A24EC2DD}" type="slidenum">
              <a:rPr lang="fr-FR" smtClean="0"/>
              <a:pPr/>
              <a:t>12</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285776"/>
            <a:ext cx="7467600" cy="1143000"/>
          </a:xfrm>
        </p:spPr>
        <p:txBody>
          <a:bodyPr/>
          <a:lstStyle/>
          <a:p>
            <a:r>
              <a:rPr lang="fr-FR" dirty="0" smtClean="0"/>
              <a:t>1. Historique </a:t>
            </a:r>
            <a:endParaRPr lang="fr-FR" dirty="0"/>
          </a:p>
        </p:txBody>
      </p:sp>
      <p:sp>
        <p:nvSpPr>
          <p:cNvPr id="9" name="Espace réservé du numéro de diapositive 8"/>
          <p:cNvSpPr>
            <a:spLocks noGrp="1"/>
          </p:cNvSpPr>
          <p:nvPr>
            <p:ph type="sldNum" sz="quarter" idx="15"/>
          </p:nvPr>
        </p:nvSpPr>
        <p:spPr/>
        <p:txBody>
          <a:bodyPr/>
          <a:lstStyle/>
          <a:p>
            <a:fld id="{155D7C1F-9CF3-4F15-8BCF-7559A24EC2DD}" type="slidenum">
              <a:rPr lang="fr-FR" smtClean="0"/>
              <a:pPr/>
              <a:t>13</a:t>
            </a:fld>
            <a:endParaRPr lang="fr-FR"/>
          </a:p>
        </p:txBody>
      </p:sp>
      <p:graphicFrame>
        <p:nvGraphicFramePr>
          <p:cNvPr id="7" name="Tableau 6"/>
          <p:cNvGraphicFramePr>
            <a:graphicFrameLocks noGrp="1"/>
          </p:cNvGraphicFramePr>
          <p:nvPr/>
        </p:nvGraphicFramePr>
        <p:xfrm>
          <a:off x="357158" y="1044898"/>
          <a:ext cx="8215370" cy="316992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A ce jour</a:t>
                      </a:r>
                      <a:endParaRPr lang="fr-FR" sz="2800" i="1" dirty="0"/>
                    </a:p>
                  </a:txBody>
                  <a:tcPr/>
                </a:tc>
              </a:tr>
              <a:tr h="370840">
                <a:tc>
                  <a:txBody>
                    <a:bodyPr/>
                    <a:lstStyle/>
                    <a:p>
                      <a:pPr algn="ctr">
                        <a:buFont typeface="Wingdings" pitchFamily="2" charset="2"/>
                        <a:buNone/>
                      </a:pPr>
                      <a:r>
                        <a:rPr lang="fr-FR" sz="2400" baseline="0" dirty="0" smtClean="0"/>
                        <a:t>_ Publications de plusieurs résultats de </a:t>
                      </a:r>
                      <a:r>
                        <a:rPr lang="fr-FR" sz="2400" baseline="0" dirty="0" err="1" smtClean="0"/>
                        <a:t>rechrche</a:t>
                      </a:r>
                      <a:r>
                        <a:rPr lang="fr-FR" sz="2400" baseline="0" dirty="0" smtClean="0"/>
                        <a:t> sur les AF.</a:t>
                      </a:r>
                    </a:p>
                    <a:p>
                      <a:pPr algn="ctr">
                        <a:buFont typeface="Wingdings" pitchFamily="2" charset="2"/>
                        <a:buNone/>
                      </a:pPr>
                      <a:r>
                        <a:rPr lang="fr-FR" sz="2400" i="0" baseline="0" dirty="0" smtClean="0"/>
                        <a:t>_ Apparition des Sciences des Aliments fonctionnels </a:t>
                      </a:r>
                      <a:r>
                        <a:rPr lang="fr-FR" sz="2400" i="1" baseline="0" dirty="0" smtClean="0"/>
                        <a:t>(Sciences des Aliments, Sciences de la nutrition et de la Médecine)</a:t>
                      </a:r>
                    </a:p>
                    <a:p>
                      <a:pPr algn="ctr">
                        <a:buFont typeface="Wingdings" pitchFamily="2" charset="2"/>
                        <a:buNone/>
                      </a:pPr>
                      <a:r>
                        <a:rPr lang="fr-FR" sz="2400" i="0" baseline="0" dirty="0" smtClean="0"/>
                        <a:t>- Etudes des constituants alimentaires et leurs effets bénéfiques sur la santé.</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14</a:t>
            </a:fld>
            <a:endParaRPr lang="fr-FR"/>
          </a:p>
        </p:txBody>
      </p:sp>
      <p:sp>
        <p:nvSpPr>
          <p:cNvPr id="5" name="ZoneTexte 4"/>
          <p:cNvSpPr txBox="1"/>
          <p:nvPr/>
        </p:nvSpPr>
        <p:spPr>
          <a:xfrm>
            <a:off x="428628" y="928670"/>
            <a:ext cx="8215338" cy="2862322"/>
          </a:xfrm>
          <a:prstGeom prst="rect">
            <a:avLst/>
          </a:prstGeom>
          <a:noFill/>
        </p:spPr>
        <p:txBody>
          <a:bodyPr wrap="square" rtlCol="0">
            <a:spAutoFit/>
          </a:bodyPr>
          <a:lstStyle/>
          <a:p>
            <a:pPr>
              <a:lnSpc>
                <a:spcPct val="150000"/>
              </a:lnSpc>
              <a:buFont typeface="Wingdings" pitchFamily="2" charset="2"/>
              <a:buChar char="q"/>
            </a:pPr>
            <a:r>
              <a:rPr lang="fr-FR" sz="2400" dirty="0" smtClean="0"/>
              <a:t> Pas de définition simple et universelle sur les aliments fonctionnels.</a:t>
            </a:r>
          </a:p>
          <a:p>
            <a:pPr>
              <a:lnSpc>
                <a:spcPct val="150000"/>
              </a:lnSpc>
              <a:buFont typeface="Wingdings" pitchFamily="2" charset="2"/>
              <a:buChar char="q"/>
            </a:pPr>
            <a:r>
              <a:rPr lang="fr-FR" sz="2400" dirty="0" smtClean="0"/>
              <a:t> Différence d’un pays à un autre et d’une organisation à une autre.</a:t>
            </a:r>
          </a:p>
          <a:p>
            <a:pPr>
              <a:lnSpc>
                <a:spcPct val="150000"/>
              </a:lnSpc>
            </a:pP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15</a:t>
            </a:fld>
            <a:endParaRPr lang="fr-FR"/>
          </a:p>
        </p:txBody>
      </p:sp>
      <p:graphicFrame>
        <p:nvGraphicFramePr>
          <p:cNvPr id="6" name="Tableau 5"/>
          <p:cNvGraphicFramePr>
            <a:graphicFrameLocks noGrp="1"/>
          </p:cNvGraphicFramePr>
          <p:nvPr/>
        </p:nvGraphicFramePr>
        <p:xfrm>
          <a:off x="357158" y="1044898"/>
          <a:ext cx="8215370" cy="170688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Au</a:t>
                      </a:r>
                      <a:r>
                        <a:rPr lang="fr-FR" sz="2800" i="1" baseline="0" dirty="0" smtClean="0"/>
                        <a:t> Japon</a:t>
                      </a:r>
                      <a:endParaRPr lang="fr-FR" sz="2800" i="1" dirty="0"/>
                    </a:p>
                  </a:txBody>
                  <a:tcPr/>
                </a:tc>
              </a:tr>
              <a:tr h="370840">
                <a:tc>
                  <a:txBody>
                    <a:bodyPr/>
                    <a:lstStyle/>
                    <a:p>
                      <a:pPr algn="ctr">
                        <a:buFont typeface="Wingdings" pitchFamily="2" charset="2"/>
                        <a:buNone/>
                      </a:pPr>
                      <a:r>
                        <a:rPr lang="fr-FR" sz="2400" baseline="0" dirty="0" smtClean="0"/>
                        <a:t>« </a:t>
                      </a:r>
                      <a:r>
                        <a:rPr kumimoji="0" lang="fr-FR" sz="2400" i="1" kern="1200" dirty="0" smtClean="0">
                          <a:solidFill>
                            <a:schemeClr val="dk1"/>
                          </a:solidFill>
                          <a:latin typeface="+mn-lt"/>
                          <a:ea typeface="+mn-ea"/>
                          <a:cs typeface="+mn-cs"/>
                        </a:rPr>
                        <a:t>produits alimentaires </a:t>
                      </a:r>
                      <a:r>
                        <a:rPr kumimoji="0" lang="fr-FR" sz="2400" b="1" i="1" kern="1200" dirty="0" smtClean="0">
                          <a:solidFill>
                            <a:schemeClr val="dk1"/>
                          </a:solidFill>
                          <a:latin typeface="+mn-lt"/>
                          <a:ea typeface="+mn-ea"/>
                          <a:cs typeface="+mn-cs"/>
                        </a:rPr>
                        <a:t>fortifiés</a:t>
                      </a:r>
                      <a:r>
                        <a:rPr kumimoji="0" lang="fr-FR" sz="2400" i="1" kern="1200" dirty="0" smtClean="0">
                          <a:solidFill>
                            <a:schemeClr val="dk1"/>
                          </a:solidFill>
                          <a:latin typeface="+mn-lt"/>
                          <a:ea typeface="+mn-ea"/>
                          <a:cs typeface="+mn-cs"/>
                        </a:rPr>
                        <a:t> </a:t>
                      </a:r>
                      <a:r>
                        <a:rPr kumimoji="0" lang="fr-FR" sz="2400" b="1" i="1" kern="1200" dirty="0" smtClean="0">
                          <a:solidFill>
                            <a:schemeClr val="dk1"/>
                          </a:solidFill>
                          <a:latin typeface="+mn-lt"/>
                          <a:ea typeface="+mn-ea"/>
                          <a:cs typeface="+mn-cs"/>
                        </a:rPr>
                        <a:t>en constituants spécifiques</a:t>
                      </a:r>
                      <a:r>
                        <a:rPr kumimoji="0" lang="fr-FR" sz="2400" i="1" kern="1200" dirty="0" smtClean="0">
                          <a:solidFill>
                            <a:schemeClr val="dk1"/>
                          </a:solidFill>
                          <a:latin typeface="+mn-lt"/>
                          <a:ea typeface="+mn-ea"/>
                          <a:cs typeface="+mn-cs"/>
                        </a:rPr>
                        <a:t> qui possèdent des </a:t>
                      </a:r>
                      <a:r>
                        <a:rPr kumimoji="0" lang="fr-FR" sz="2400" b="1" i="1" kern="1200" dirty="0" smtClean="0">
                          <a:solidFill>
                            <a:schemeClr val="dk1"/>
                          </a:solidFill>
                          <a:latin typeface="+mn-lt"/>
                          <a:ea typeface="+mn-ea"/>
                          <a:cs typeface="+mn-cs"/>
                        </a:rPr>
                        <a:t>effets physiologiques avantageux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graphicFrame>
        <p:nvGraphicFramePr>
          <p:cNvPr id="7" name="Tableau 6"/>
          <p:cNvGraphicFramePr>
            <a:graphicFrameLocks noGrp="1"/>
          </p:cNvGraphicFramePr>
          <p:nvPr/>
        </p:nvGraphicFramePr>
        <p:xfrm>
          <a:off x="500034" y="3259476"/>
          <a:ext cx="8215370" cy="316992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En Europe</a:t>
                      </a:r>
                      <a:endParaRPr lang="fr-FR" sz="2800" i="1" dirty="0"/>
                    </a:p>
                  </a:txBody>
                  <a:tcPr/>
                </a:tc>
              </a:tr>
              <a:tr h="370840">
                <a:tc>
                  <a:txBody>
                    <a:bodyPr/>
                    <a:lstStyle/>
                    <a:p>
                      <a:pPr algn="ctr">
                        <a:buFont typeface="Wingdings" pitchFamily="2" charset="2"/>
                        <a:buNone/>
                      </a:pPr>
                      <a:r>
                        <a:rPr lang="fr-FR" sz="2400" baseline="0" dirty="0" smtClean="0"/>
                        <a:t>« </a:t>
                      </a:r>
                      <a:r>
                        <a:rPr kumimoji="0" lang="fr-FR" sz="2400" i="1" kern="1200" dirty="0" smtClean="0">
                          <a:solidFill>
                            <a:schemeClr val="dk1"/>
                          </a:solidFill>
                          <a:latin typeface="+mn-lt"/>
                          <a:ea typeface="+mn-ea"/>
                          <a:cs typeface="+mn-cs"/>
                        </a:rPr>
                        <a:t>un produit alimentaire peut être regardé comme fonctionnel si une </a:t>
                      </a:r>
                      <a:r>
                        <a:rPr kumimoji="0" lang="fr-FR" sz="2400" b="1" i="1" kern="1200" dirty="0" smtClean="0">
                          <a:solidFill>
                            <a:schemeClr val="dk1"/>
                          </a:solidFill>
                          <a:latin typeface="+mn-lt"/>
                          <a:ea typeface="+mn-ea"/>
                          <a:cs typeface="+mn-cs"/>
                        </a:rPr>
                        <a:t>démonstration satisfaisante</a:t>
                      </a:r>
                      <a:r>
                        <a:rPr kumimoji="0" lang="fr-FR" sz="2400" i="1" kern="1200" dirty="0" smtClean="0">
                          <a:solidFill>
                            <a:schemeClr val="dk1"/>
                          </a:solidFill>
                          <a:latin typeface="+mn-lt"/>
                          <a:ea typeface="+mn-ea"/>
                          <a:cs typeface="+mn-cs"/>
                        </a:rPr>
                        <a:t> a été faite qu'il </a:t>
                      </a:r>
                      <a:r>
                        <a:rPr kumimoji="0" lang="fr-FR" sz="2400" b="1" i="1" kern="1200" dirty="0" smtClean="0">
                          <a:solidFill>
                            <a:schemeClr val="dk1"/>
                          </a:solidFill>
                          <a:latin typeface="+mn-lt"/>
                          <a:ea typeface="+mn-ea"/>
                          <a:cs typeface="+mn-cs"/>
                        </a:rPr>
                        <a:t>influence de manière bénéfique</a:t>
                      </a:r>
                      <a:r>
                        <a:rPr kumimoji="0" lang="fr-FR" sz="2400" i="1" kern="1200" dirty="0" smtClean="0">
                          <a:solidFill>
                            <a:schemeClr val="dk1"/>
                          </a:solidFill>
                          <a:latin typeface="+mn-lt"/>
                          <a:ea typeface="+mn-ea"/>
                          <a:cs typeface="+mn-cs"/>
                        </a:rPr>
                        <a:t> une ou plusieurs </a:t>
                      </a:r>
                      <a:r>
                        <a:rPr kumimoji="0" lang="fr-FR" sz="2400" b="1" i="1" kern="1200" dirty="0" smtClean="0">
                          <a:solidFill>
                            <a:schemeClr val="dk1"/>
                          </a:solidFill>
                          <a:latin typeface="+mn-lt"/>
                          <a:ea typeface="+mn-ea"/>
                          <a:cs typeface="+mn-cs"/>
                        </a:rPr>
                        <a:t>fonctions de l'organisme</a:t>
                      </a:r>
                      <a:r>
                        <a:rPr kumimoji="0" lang="fr-FR" sz="2400" i="1" kern="1200" dirty="0" smtClean="0">
                          <a:solidFill>
                            <a:schemeClr val="dk1"/>
                          </a:solidFill>
                          <a:latin typeface="+mn-lt"/>
                          <a:ea typeface="+mn-ea"/>
                          <a:cs typeface="+mn-cs"/>
                        </a:rPr>
                        <a:t> au-delà de ce qui peut être attendu des effets d'une alimentation adéquate et d'une manière telle qu'il </a:t>
                      </a:r>
                      <a:r>
                        <a:rPr kumimoji="0" lang="fr-FR" sz="2400" b="1" i="1" kern="1200" dirty="0" smtClean="0">
                          <a:solidFill>
                            <a:schemeClr val="dk1"/>
                          </a:solidFill>
                          <a:latin typeface="+mn-lt"/>
                          <a:ea typeface="+mn-ea"/>
                          <a:cs typeface="+mn-cs"/>
                        </a:rPr>
                        <a:t>améliore l'état de bien être</a:t>
                      </a:r>
                      <a:r>
                        <a:rPr kumimoji="0" lang="fr-FR" sz="2400" i="1" kern="1200" dirty="0" smtClean="0">
                          <a:solidFill>
                            <a:schemeClr val="dk1"/>
                          </a:solidFill>
                          <a:latin typeface="+mn-lt"/>
                          <a:ea typeface="+mn-ea"/>
                          <a:cs typeface="+mn-cs"/>
                        </a:rPr>
                        <a:t> et de </a:t>
                      </a:r>
                      <a:r>
                        <a:rPr kumimoji="0" lang="fr-FR" sz="2400" b="1" i="1" kern="1200" dirty="0" smtClean="0">
                          <a:solidFill>
                            <a:schemeClr val="dk1"/>
                          </a:solidFill>
                          <a:latin typeface="+mn-lt"/>
                          <a:ea typeface="+mn-ea"/>
                          <a:cs typeface="+mn-cs"/>
                        </a:rPr>
                        <a:t>santé </a:t>
                      </a:r>
                      <a:r>
                        <a:rPr kumimoji="0" lang="fr-FR" sz="2400" i="1" kern="1200" dirty="0" smtClean="0">
                          <a:solidFill>
                            <a:schemeClr val="dk1"/>
                          </a:solidFill>
                          <a:latin typeface="+mn-lt"/>
                          <a:ea typeface="+mn-ea"/>
                          <a:cs typeface="+mn-cs"/>
                        </a:rPr>
                        <a:t>ou réduit </a:t>
                      </a:r>
                      <a:r>
                        <a:rPr kumimoji="0" lang="fr-FR" sz="2400" b="1" i="1" kern="1200" dirty="0" smtClean="0">
                          <a:solidFill>
                            <a:schemeClr val="dk1"/>
                          </a:solidFill>
                          <a:latin typeface="+mn-lt"/>
                          <a:ea typeface="+mn-ea"/>
                          <a:cs typeface="+mn-cs"/>
                        </a:rPr>
                        <a:t>le risque d'une maladie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16</a:t>
            </a:fld>
            <a:endParaRPr lang="fr-FR"/>
          </a:p>
        </p:txBody>
      </p:sp>
      <p:graphicFrame>
        <p:nvGraphicFramePr>
          <p:cNvPr id="6" name="Tableau 5"/>
          <p:cNvGraphicFramePr>
            <a:graphicFrameLocks noGrp="1"/>
          </p:cNvGraphicFramePr>
          <p:nvPr/>
        </p:nvGraphicFramePr>
        <p:xfrm>
          <a:off x="357158" y="1044898"/>
          <a:ext cx="8215370" cy="207264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En France</a:t>
                      </a:r>
                      <a:endParaRPr lang="fr-FR" sz="2800" i="1" dirty="0"/>
                    </a:p>
                  </a:txBody>
                  <a:tcPr/>
                </a:tc>
              </a:tr>
              <a:tr h="370840">
                <a:tc>
                  <a:txBody>
                    <a:bodyPr/>
                    <a:lstStyle/>
                    <a:p>
                      <a:pPr algn="ctr">
                        <a:buFont typeface="Wingdings" pitchFamily="2" charset="2"/>
                        <a:buNone/>
                      </a:pPr>
                      <a:r>
                        <a:rPr lang="fr-FR" sz="2400" baseline="0" dirty="0" smtClean="0"/>
                        <a:t>« </a:t>
                      </a:r>
                      <a:r>
                        <a:rPr kumimoji="0" lang="fr-FR" sz="2400" i="1" kern="1200" dirty="0" smtClean="0">
                          <a:solidFill>
                            <a:schemeClr val="dk1"/>
                          </a:solidFill>
                          <a:latin typeface="+mn-lt"/>
                          <a:ea typeface="+mn-ea"/>
                          <a:cs typeface="+mn-cs"/>
                        </a:rPr>
                        <a:t>un produit destiné à être </a:t>
                      </a:r>
                      <a:r>
                        <a:rPr kumimoji="0" lang="fr-FR" sz="2400" b="1" i="1" kern="1200" dirty="0" smtClean="0">
                          <a:solidFill>
                            <a:schemeClr val="dk1"/>
                          </a:solidFill>
                          <a:latin typeface="+mn-lt"/>
                          <a:ea typeface="+mn-ea"/>
                          <a:cs typeface="+mn-cs"/>
                        </a:rPr>
                        <a:t>ingéré en complément à une alimentation habituelle</a:t>
                      </a:r>
                      <a:r>
                        <a:rPr kumimoji="0" lang="fr-FR" sz="2400" i="1" kern="1200" dirty="0" smtClean="0">
                          <a:solidFill>
                            <a:schemeClr val="dk1"/>
                          </a:solidFill>
                          <a:latin typeface="+mn-lt"/>
                          <a:ea typeface="+mn-ea"/>
                          <a:cs typeface="+mn-cs"/>
                        </a:rPr>
                        <a:t> de façon à corriger les déficiences réelles ou anticipées dans les apports journaliers</a:t>
                      </a:r>
                      <a:r>
                        <a:rPr kumimoji="0" lang="fr-FR" sz="2400" kern="1200" dirty="0" smtClean="0">
                          <a:solidFill>
                            <a:schemeClr val="dk1"/>
                          </a:solidFill>
                          <a:latin typeface="+mn-lt"/>
                          <a:ea typeface="+mn-ea"/>
                          <a:cs typeface="+mn-cs"/>
                        </a:rPr>
                        <a:t>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graphicFrame>
        <p:nvGraphicFramePr>
          <p:cNvPr id="7" name="Tableau 6"/>
          <p:cNvGraphicFramePr>
            <a:graphicFrameLocks noGrp="1"/>
          </p:cNvGraphicFramePr>
          <p:nvPr/>
        </p:nvGraphicFramePr>
        <p:xfrm>
          <a:off x="500034" y="3625236"/>
          <a:ext cx="8215370" cy="280416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Au Canada</a:t>
                      </a:r>
                      <a:endParaRPr lang="fr-FR" sz="2800" i="1" dirty="0"/>
                    </a:p>
                  </a:txBody>
                  <a:tcPr/>
                </a:tc>
              </a:tr>
              <a:tr h="370840">
                <a:tc>
                  <a:txBody>
                    <a:bodyPr/>
                    <a:lstStyle/>
                    <a:p>
                      <a:pPr algn="ctr">
                        <a:buFont typeface="Wingdings" pitchFamily="2" charset="2"/>
                        <a:buNone/>
                      </a:pPr>
                      <a:r>
                        <a:rPr lang="fr-FR" sz="2400" baseline="0" dirty="0" smtClean="0"/>
                        <a:t>«</a:t>
                      </a:r>
                      <a:r>
                        <a:rPr kumimoji="0" lang="fr-FR" sz="2400" kern="1200" dirty="0" smtClean="0">
                          <a:solidFill>
                            <a:schemeClr val="dk1"/>
                          </a:solidFill>
                          <a:latin typeface="+mn-lt"/>
                          <a:ea typeface="+mn-ea"/>
                          <a:cs typeface="+mn-cs"/>
                        </a:rPr>
                        <a:t>un aliment ressemblant en apparence à </a:t>
                      </a:r>
                      <a:r>
                        <a:rPr kumimoji="0" lang="fr-FR" sz="2400" b="1" kern="1200" dirty="0" smtClean="0">
                          <a:solidFill>
                            <a:schemeClr val="dk1"/>
                          </a:solidFill>
                          <a:latin typeface="+mn-lt"/>
                          <a:ea typeface="+mn-ea"/>
                          <a:cs typeface="+mn-cs"/>
                        </a:rPr>
                        <a:t>un aliment traditionnel</a:t>
                      </a:r>
                      <a:r>
                        <a:rPr kumimoji="0" lang="fr-FR" sz="2400" kern="1200" dirty="0" smtClean="0">
                          <a:solidFill>
                            <a:schemeClr val="dk1"/>
                          </a:solidFill>
                          <a:latin typeface="+mn-lt"/>
                          <a:ea typeface="+mn-ea"/>
                          <a:cs typeface="+mn-cs"/>
                        </a:rPr>
                        <a:t>, et qui est consommé dans le cadre de la </a:t>
                      </a:r>
                      <a:r>
                        <a:rPr kumimoji="0" lang="fr-FR" sz="2400" b="1" kern="1200" dirty="0" smtClean="0">
                          <a:solidFill>
                            <a:schemeClr val="dk1"/>
                          </a:solidFill>
                          <a:latin typeface="+mn-lt"/>
                          <a:ea typeface="+mn-ea"/>
                          <a:cs typeface="+mn-cs"/>
                        </a:rPr>
                        <a:t>nourriture habituelle</a:t>
                      </a:r>
                      <a:r>
                        <a:rPr kumimoji="0" lang="fr-FR" sz="2400" kern="1200" dirty="0" smtClean="0">
                          <a:solidFill>
                            <a:schemeClr val="dk1"/>
                          </a:solidFill>
                          <a:latin typeface="+mn-lt"/>
                          <a:ea typeface="+mn-ea"/>
                          <a:cs typeface="+mn-cs"/>
                        </a:rPr>
                        <a:t>, mais qui est capable d’exercer des </a:t>
                      </a:r>
                      <a:r>
                        <a:rPr kumimoji="0" lang="fr-FR" sz="2400" b="1" kern="1200" dirty="0" smtClean="0">
                          <a:solidFill>
                            <a:schemeClr val="dk1"/>
                          </a:solidFill>
                          <a:latin typeface="+mn-lt"/>
                          <a:ea typeface="+mn-ea"/>
                          <a:cs typeface="+mn-cs"/>
                        </a:rPr>
                        <a:t>effets physiologiques bénéfiques démontrés</a:t>
                      </a:r>
                      <a:r>
                        <a:rPr kumimoji="0" lang="fr-FR" sz="2400" kern="1200" dirty="0" smtClean="0">
                          <a:solidFill>
                            <a:schemeClr val="dk1"/>
                          </a:solidFill>
                          <a:latin typeface="+mn-lt"/>
                          <a:ea typeface="+mn-ea"/>
                          <a:cs typeface="+mn-cs"/>
                        </a:rPr>
                        <a:t> ou de </a:t>
                      </a:r>
                      <a:r>
                        <a:rPr kumimoji="0" lang="fr-FR" sz="2400" b="1" kern="1200" dirty="0" smtClean="0">
                          <a:solidFill>
                            <a:schemeClr val="dk1"/>
                          </a:solidFill>
                          <a:latin typeface="+mn-lt"/>
                          <a:ea typeface="+mn-ea"/>
                          <a:cs typeface="+mn-cs"/>
                        </a:rPr>
                        <a:t>réduire le risque d’une maladie chronique</a:t>
                      </a:r>
                      <a:r>
                        <a:rPr kumimoji="0" lang="fr-FR" sz="2400" kern="1200" dirty="0" smtClean="0">
                          <a:solidFill>
                            <a:schemeClr val="dk1"/>
                          </a:solidFill>
                          <a:latin typeface="+mn-lt"/>
                          <a:ea typeface="+mn-ea"/>
                          <a:cs typeface="+mn-cs"/>
                        </a:rPr>
                        <a:t> au-delà de la fonction nutritionnelle de base</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17</a:t>
            </a:fld>
            <a:endParaRPr lang="fr-FR"/>
          </a:p>
        </p:txBody>
      </p:sp>
      <p:graphicFrame>
        <p:nvGraphicFramePr>
          <p:cNvPr id="6" name="Tableau 5"/>
          <p:cNvGraphicFramePr>
            <a:graphicFrameLocks noGrp="1"/>
          </p:cNvGraphicFramePr>
          <p:nvPr/>
        </p:nvGraphicFramePr>
        <p:xfrm>
          <a:off x="357158" y="1044898"/>
          <a:ext cx="8215370" cy="225552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Aux</a:t>
                      </a:r>
                      <a:r>
                        <a:rPr lang="fr-FR" sz="2800" i="1" baseline="0" dirty="0" smtClean="0"/>
                        <a:t> USA, IFT</a:t>
                      </a:r>
                      <a:endParaRPr lang="fr-FR" sz="2800" i="1" dirty="0"/>
                    </a:p>
                  </a:txBody>
                  <a:tcPr/>
                </a:tc>
              </a:tr>
              <a:tr h="370840">
                <a:tc>
                  <a:txBody>
                    <a:bodyPr/>
                    <a:lstStyle/>
                    <a:p>
                      <a:pPr algn="ctr">
                        <a:buFont typeface="Wingdings" pitchFamily="2" charset="2"/>
                        <a:buNone/>
                      </a:pPr>
                      <a:r>
                        <a:rPr lang="fr-FR" sz="2400" baseline="0" dirty="0" smtClean="0"/>
                        <a:t>« </a:t>
                      </a:r>
                      <a:r>
                        <a:rPr kumimoji="0" lang="fr-FR" sz="2000" i="1" kern="1200" dirty="0" smtClean="0">
                          <a:solidFill>
                            <a:schemeClr val="dk1"/>
                          </a:solidFill>
                          <a:latin typeface="+mn-lt"/>
                          <a:ea typeface="+mn-ea"/>
                          <a:cs typeface="+mn-cs"/>
                        </a:rPr>
                        <a:t>substances qui fournissent des</a:t>
                      </a:r>
                      <a:r>
                        <a:rPr kumimoji="0" lang="fr-FR" sz="2000" b="1" i="1" kern="1200" dirty="0" smtClean="0">
                          <a:solidFill>
                            <a:schemeClr val="dk1"/>
                          </a:solidFill>
                          <a:latin typeface="+mn-lt"/>
                          <a:ea typeface="+mn-ea"/>
                          <a:cs typeface="+mn-cs"/>
                        </a:rPr>
                        <a:t> nutriments essentiels </a:t>
                      </a:r>
                      <a:r>
                        <a:rPr kumimoji="0" lang="fr-FR" sz="2000" i="1" kern="1200" dirty="0" smtClean="0">
                          <a:solidFill>
                            <a:schemeClr val="dk1"/>
                          </a:solidFill>
                          <a:latin typeface="+mn-lt"/>
                          <a:ea typeface="+mn-ea"/>
                          <a:cs typeface="+mn-cs"/>
                        </a:rPr>
                        <a:t>souvent à </a:t>
                      </a:r>
                      <a:r>
                        <a:rPr kumimoji="0" lang="fr-FR" sz="2000" b="1" i="1" kern="1200" dirty="0" smtClean="0">
                          <a:solidFill>
                            <a:schemeClr val="dk1"/>
                          </a:solidFill>
                          <a:latin typeface="+mn-lt"/>
                          <a:ea typeface="+mn-ea"/>
                          <a:cs typeface="+mn-cs"/>
                        </a:rPr>
                        <a:t>des quantités au-delà de la nécessité</a:t>
                      </a:r>
                      <a:r>
                        <a:rPr kumimoji="0" lang="fr-FR" sz="2000" i="1" kern="1200" dirty="0" smtClean="0">
                          <a:solidFill>
                            <a:schemeClr val="dk1"/>
                          </a:solidFill>
                          <a:latin typeface="+mn-lt"/>
                          <a:ea typeface="+mn-ea"/>
                          <a:cs typeface="+mn-cs"/>
                        </a:rPr>
                        <a:t> pour le maintien, la croissance et le développement et/ou autres </a:t>
                      </a:r>
                      <a:r>
                        <a:rPr kumimoji="0" lang="fr-FR" sz="2000" b="1" i="1" kern="1200" dirty="0" smtClean="0">
                          <a:solidFill>
                            <a:schemeClr val="dk1"/>
                          </a:solidFill>
                          <a:latin typeface="+mn-lt"/>
                          <a:ea typeface="+mn-ea"/>
                          <a:cs typeface="+mn-cs"/>
                        </a:rPr>
                        <a:t>composés à activités biologiques</a:t>
                      </a:r>
                      <a:r>
                        <a:rPr kumimoji="0" lang="fr-FR" sz="2000" i="1" kern="1200" dirty="0" smtClean="0">
                          <a:solidFill>
                            <a:schemeClr val="dk1"/>
                          </a:solidFill>
                          <a:latin typeface="+mn-lt"/>
                          <a:ea typeface="+mn-ea"/>
                          <a:cs typeface="+mn-cs"/>
                        </a:rPr>
                        <a:t> qui ont des </a:t>
                      </a:r>
                      <a:r>
                        <a:rPr kumimoji="0" lang="fr-FR" sz="2000" b="1" i="1" kern="1200" dirty="0" smtClean="0">
                          <a:solidFill>
                            <a:schemeClr val="dk1"/>
                          </a:solidFill>
                          <a:latin typeface="+mn-lt"/>
                          <a:ea typeface="+mn-ea"/>
                          <a:cs typeface="+mn-cs"/>
                        </a:rPr>
                        <a:t>effets bénéfiques</a:t>
                      </a:r>
                      <a:r>
                        <a:rPr kumimoji="0" lang="fr-FR" sz="2000" i="1" kern="1200" dirty="0" smtClean="0">
                          <a:solidFill>
                            <a:schemeClr val="dk1"/>
                          </a:solidFill>
                          <a:latin typeface="+mn-lt"/>
                          <a:ea typeface="+mn-ea"/>
                          <a:cs typeface="+mn-cs"/>
                        </a:rPr>
                        <a:t> pour </a:t>
                      </a:r>
                      <a:r>
                        <a:rPr kumimoji="0" lang="fr-FR" sz="2000" b="1" i="1" kern="1200" dirty="0" smtClean="0">
                          <a:solidFill>
                            <a:schemeClr val="dk1"/>
                          </a:solidFill>
                          <a:latin typeface="+mn-lt"/>
                          <a:ea typeface="+mn-ea"/>
                          <a:cs typeface="+mn-cs"/>
                        </a:rPr>
                        <a:t>la santé</a:t>
                      </a:r>
                      <a:r>
                        <a:rPr kumimoji="0" lang="fr-FR" sz="2000" i="1" kern="1200" dirty="0" smtClean="0">
                          <a:solidFill>
                            <a:schemeClr val="dk1"/>
                          </a:solidFill>
                          <a:latin typeface="+mn-lt"/>
                          <a:ea typeface="+mn-ea"/>
                          <a:cs typeface="+mn-cs"/>
                        </a:rPr>
                        <a:t> ou des </a:t>
                      </a:r>
                      <a:r>
                        <a:rPr kumimoji="0" lang="fr-FR" sz="2000" b="1" i="1" kern="1200" dirty="0" smtClean="0">
                          <a:solidFill>
                            <a:schemeClr val="dk1"/>
                          </a:solidFill>
                          <a:latin typeface="+mn-lt"/>
                          <a:ea typeface="+mn-ea"/>
                          <a:cs typeface="+mn-cs"/>
                        </a:rPr>
                        <a:t>effets physiologiques désirables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graphicFrame>
        <p:nvGraphicFramePr>
          <p:cNvPr id="7" name="Tableau 6"/>
          <p:cNvGraphicFramePr>
            <a:graphicFrameLocks noGrp="1"/>
          </p:cNvGraphicFramePr>
          <p:nvPr/>
        </p:nvGraphicFramePr>
        <p:xfrm>
          <a:off x="500034" y="3625236"/>
          <a:ext cx="8215370" cy="2072640"/>
        </p:xfrm>
        <a:graphic>
          <a:graphicData uri="http://schemas.openxmlformats.org/drawingml/2006/table">
            <a:tbl>
              <a:tblPr firstRow="1" bandRow="1">
                <a:tableStyleId>{5C22544A-7EE6-4342-B048-85BDC9FD1C3A}</a:tableStyleId>
              </a:tblPr>
              <a:tblGrid>
                <a:gridCol w="8215370"/>
              </a:tblGrid>
              <a:tr h="370840">
                <a:tc>
                  <a:txBody>
                    <a:bodyPr/>
                    <a:lstStyle/>
                    <a:p>
                      <a:pPr algn="ctr"/>
                      <a:r>
                        <a:rPr lang="fr-FR" sz="2800" i="1" dirty="0" smtClean="0"/>
                        <a:t> Aux USA, ADA </a:t>
                      </a:r>
                      <a:endParaRPr lang="fr-FR" sz="2800" i="1" dirty="0"/>
                    </a:p>
                  </a:txBody>
                  <a:tcPr/>
                </a:tc>
              </a:tr>
              <a:tr h="370840">
                <a:tc>
                  <a:txBody>
                    <a:bodyPr/>
                    <a:lstStyle/>
                    <a:p>
                      <a:pPr algn="ctr">
                        <a:buFont typeface="Wingdings" pitchFamily="2" charset="2"/>
                        <a:buNone/>
                      </a:pPr>
                      <a:r>
                        <a:rPr lang="fr-FR" sz="2400" baseline="0" dirty="0" smtClean="0"/>
                        <a:t>« </a:t>
                      </a:r>
                      <a:r>
                        <a:rPr kumimoji="0" lang="fr-FR" sz="2400" i="1" kern="1200" dirty="0" smtClean="0">
                          <a:solidFill>
                            <a:schemeClr val="dk1"/>
                          </a:solidFill>
                          <a:latin typeface="+mn-lt"/>
                          <a:ea typeface="+mn-ea"/>
                          <a:cs typeface="+mn-cs"/>
                        </a:rPr>
                        <a:t>aliment complet, fortifié, enrichi ou amélioré qui est consommé </a:t>
                      </a:r>
                      <a:r>
                        <a:rPr kumimoji="0" lang="fr-FR" sz="2400" b="1" i="1" kern="1200" dirty="0" smtClean="0">
                          <a:solidFill>
                            <a:schemeClr val="dk1"/>
                          </a:solidFill>
                          <a:latin typeface="+mn-lt"/>
                          <a:ea typeface="+mn-ea"/>
                          <a:cs typeface="+mn-cs"/>
                        </a:rPr>
                        <a:t>régulièrement</a:t>
                      </a:r>
                      <a:r>
                        <a:rPr kumimoji="0" lang="fr-FR" sz="2400" i="1" kern="1200" dirty="0" smtClean="0">
                          <a:solidFill>
                            <a:schemeClr val="dk1"/>
                          </a:solidFill>
                          <a:latin typeface="+mn-lt"/>
                          <a:ea typeface="+mn-ea"/>
                          <a:cs typeface="+mn-cs"/>
                        </a:rPr>
                        <a:t> en </a:t>
                      </a:r>
                      <a:r>
                        <a:rPr kumimoji="0" lang="fr-FR" sz="2400" b="1" i="1" kern="1200" dirty="0" smtClean="0">
                          <a:solidFill>
                            <a:schemeClr val="dk1"/>
                          </a:solidFill>
                          <a:latin typeface="+mn-lt"/>
                          <a:ea typeface="+mn-ea"/>
                          <a:cs typeface="+mn-cs"/>
                        </a:rPr>
                        <a:t>quantités adéquates </a:t>
                      </a:r>
                      <a:r>
                        <a:rPr kumimoji="0" lang="fr-FR" sz="2400" i="1" kern="1200" dirty="0" smtClean="0">
                          <a:solidFill>
                            <a:schemeClr val="dk1"/>
                          </a:solidFill>
                          <a:latin typeface="+mn-lt"/>
                          <a:ea typeface="+mn-ea"/>
                          <a:cs typeface="+mn-cs"/>
                        </a:rPr>
                        <a:t>dans le but d'exercer des </a:t>
                      </a:r>
                      <a:r>
                        <a:rPr kumimoji="0" lang="fr-FR" sz="2400" b="1" i="1" kern="1200" dirty="0" smtClean="0">
                          <a:solidFill>
                            <a:schemeClr val="dk1"/>
                          </a:solidFill>
                          <a:latin typeface="+mn-lt"/>
                          <a:ea typeface="+mn-ea"/>
                          <a:cs typeface="+mn-cs"/>
                        </a:rPr>
                        <a:t>effets bénéfiques pour la santé</a:t>
                      </a:r>
                      <a:r>
                        <a:rPr kumimoji="0" lang="fr-FR" sz="2400" b="1" kern="1200" dirty="0" smtClean="0">
                          <a:solidFill>
                            <a:schemeClr val="dk1"/>
                          </a:solidFill>
                          <a:latin typeface="+mn-lt"/>
                          <a:ea typeface="+mn-ea"/>
                          <a:cs typeface="+mn-cs"/>
                        </a:rPr>
                        <a:t>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18</a:t>
            </a:fld>
            <a:endParaRPr lang="fr-FR"/>
          </a:p>
        </p:txBody>
      </p:sp>
      <p:graphicFrame>
        <p:nvGraphicFramePr>
          <p:cNvPr id="6" name="Tableau 5"/>
          <p:cNvGraphicFramePr>
            <a:graphicFrameLocks noGrp="1"/>
          </p:cNvGraphicFramePr>
          <p:nvPr/>
        </p:nvGraphicFramePr>
        <p:xfrm>
          <a:off x="357158" y="1044898"/>
          <a:ext cx="8215370" cy="3312796"/>
        </p:xfrm>
        <a:graphic>
          <a:graphicData uri="http://schemas.openxmlformats.org/drawingml/2006/table">
            <a:tbl>
              <a:tblPr firstRow="1" bandRow="1">
                <a:tableStyleId>{5C22544A-7EE6-4342-B048-85BDC9FD1C3A}</a:tableStyleId>
              </a:tblPr>
              <a:tblGrid>
                <a:gridCol w="8215370"/>
              </a:tblGrid>
              <a:tr h="541515">
                <a:tc>
                  <a:txBody>
                    <a:bodyPr/>
                    <a:lstStyle/>
                    <a:p>
                      <a:pPr algn="ctr"/>
                      <a:r>
                        <a:rPr lang="fr-FR" sz="2800" i="1" dirty="0" smtClean="0"/>
                        <a:t> Aux</a:t>
                      </a:r>
                      <a:r>
                        <a:rPr lang="fr-FR" sz="2800" i="1" baseline="0" dirty="0" smtClean="0"/>
                        <a:t> USA, FFC</a:t>
                      </a:r>
                      <a:endParaRPr lang="fr-FR" sz="2800" i="1" dirty="0"/>
                    </a:p>
                  </a:txBody>
                  <a:tcPr/>
                </a:tc>
              </a:tr>
              <a:tr h="2771281">
                <a:tc>
                  <a:txBody>
                    <a:bodyPr/>
                    <a:lstStyle/>
                    <a:p>
                      <a:pPr algn="ctr">
                        <a:buFont typeface="Wingdings" pitchFamily="2" charset="2"/>
                        <a:buNone/>
                      </a:pPr>
                      <a:r>
                        <a:rPr lang="fr-FR" sz="2400" baseline="0" dirty="0" smtClean="0"/>
                        <a:t>« </a:t>
                      </a:r>
                      <a:r>
                        <a:rPr kumimoji="0" lang="fr-FR" sz="2400" i="1" kern="1200" dirty="0" smtClean="0">
                          <a:solidFill>
                            <a:schemeClr val="dk1"/>
                          </a:solidFill>
                          <a:latin typeface="+mn-lt"/>
                          <a:ea typeface="+mn-ea"/>
                          <a:cs typeface="+mn-cs"/>
                        </a:rPr>
                        <a:t>tout </a:t>
                      </a:r>
                      <a:r>
                        <a:rPr kumimoji="0" lang="fr-FR" sz="2400" b="1" i="1" kern="1200" dirty="0" smtClean="0">
                          <a:solidFill>
                            <a:schemeClr val="dk1"/>
                          </a:solidFill>
                          <a:latin typeface="+mn-lt"/>
                          <a:ea typeface="+mn-ea"/>
                          <a:cs typeface="+mn-cs"/>
                        </a:rPr>
                        <a:t>aliment naturel</a:t>
                      </a:r>
                      <a:r>
                        <a:rPr kumimoji="0" lang="fr-FR" sz="2400" i="1" kern="1200" dirty="0" smtClean="0">
                          <a:solidFill>
                            <a:schemeClr val="dk1"/>
                          </a:solidFill>
                          <a:latin typeface="+mn-lt"/>
                          <a:ea typeface="+mn-ea"/>
                          <a:cs typeface="+mn-cs"/>
                        </a:rPr>
                        <a:t> ou issu d'un </a:t>
                      </a:r>
                      <a:r>
                        <a:rPr kumimoji="0" lang="fr-FR" sz="2400" b="1" i="1" kern="1200" dirty="0" smtClean="0">
                          <a:solidFill>
                            <a:schemeClr val="dk1"/>
                          </a:solidFill>
                          <a:latin typeface="+mn-lt"/>
                          <a:ea typeface="+mn-ea"/>
                          <a:cs typeface="+mn-cs"/>
                        </a:rPr>
                        <a:t>processus technologique</a:t>
                      </a:r>
                      <a:r>
                        <a:rPr kumimoji="0" lang="fr-FR" sz="2400" i="1" kern="1200" dirty="0" smtClean="0">
                          <a:solidFill>
                            <a:schemeClr val="dk1"/>
                          </a:solidFill>
                          <a:latin typeface="+mn-lt"/>
                          <a:ea typeface="+mn-ea"/>
                          <a:cs typeface="+mn-cs"/>
                        </a:rPr>
                        <a:t> qui contient un ou des </a:t>
                      </a:r>
                      <a:r>
                        <a:rPr kumimoji="0" lang="fr-FR" sz="2400" b="1" i="1" kern="1200" dirty="0" smtClean="0">
                          <a:solidFill>
                            <a:schemeClr val="dk1"/>
                          </a:solidFill>
                          <a:latin typeface="+mn-lt"/>
                          <a:ea typeface="+mn-ea"/>
                          <a:cs typeface="+mn-cs"/>
                        </a:rPr>
                        <a:t>composés biologiquement actifs</a:t>
                      </a:r>
                      <a:r>
                        <a:rPr kumimoji="0" lang="fr-FR" sz="2400" i="1" kern="1200" dirty="0" smtClean="0">
                          <a:solidFill>
                            <a:schemeClr val="dk1"/>
                          </a:solidFill>
                          <a:latin typeface="+mn-lt"/>
                          <a:ea typeface="+mn-ea"/>
                          <a:cs typeface="+mn-cs"/>
                        </a:rPr>
                        <a:t>, </a:t>
                      </a:r>
                      <a:r>
                        <a:rPr kumimoji="0" lang="fr-FR" sz="2400" b="1" i="1" kern="1200" dirty="0" smtClean="0">
                          <a:solidFill>
                            <a:schemeClr val="dk1"/>
                          </a:solidFill>
                          <a:latin typeface="+mn-lt"/>
                          <a:ea typeface="+mn-ea"/>
                          <a:cs typeface="+mn-cs"/>
                        </a:rPr>
                        <a:t>connus</a:t>
                      </a:r>
                      <a:r>
                        <a:rPr kumimoji="0" lang="fr-FR" sz="2400" i="1" kern="1200" dirty="0" smtClean="0">
                          <a:solidFill>
                            <a:schemeClr val="dk1"/>
                          </a:solidFill>
                          <a:latin typeface="+mn-lt"/>
                          <a:ea typeface="+mn-ea"/>
                          <a:cs typeface="+mn-cs"/>
                        </a:rPr>
                        <a:t> ou </a:t>
                      </a:r>
                      <a:r>
                        <a:rPr kumimoji="0" lang="fr-FR" sz="2400" b="1" i="1" kern="1200" dirty="0" smtClean="0">
                          <a:solidFill>
                            <a:schemeClr val="dk1"/>
                          </a:solidFill>
                          <a:latin typeface="+mn-lt"/>
                          <a:ea typeface="+mn-ea"/>
                          <a:cs typeface="+mn-cs"/>
                        </a:rPr>
                        <a:t>non-connus</a:t>
                      </a:r>
                      <a:r>
                        <a:rPr kumimoji="0" lang="fr-FR" sz="2400" i="1" kern="1200" dirty="0" smtClean="0">
                          <a:solidFill>
                            <a:schemeClr val="dk1"/>
                          </a:solidFill>
                          <a:latin typeface="+mn-lt"/>
                          <a:ea typeface="+mn-ea"/>
                          <a:cs typeface="+mn-cs"/>
                        </a:rPr>
                        <a:t>, agissant en </a:t>
                      </a:r>
                      <a:r>
                        <a:rPr kumimoji="0" lang="fr-FR" sz="2400" b="1" i="1" kern="1200" dirty="0" smtClean="0">
                          <a:solidFill>
                            <a:schemeClr val="dk1"/>
                          </a:solidFill>
                          <a:latin typeface="+mn-lt"/>
                          <a:ea typeface="+mn-ea"/>
                          <a:cs typeface="+mn-cs"/>
                        </a:rPr>
                        <a:t>quantités non- toxiques</a:t>
                      </a:r>
                      <a:r>
                        <a:rPr kumimoji="0" lang="fr-FR" sz="2400" i="1" kern="1200" dirty="0" smtClean="0">
                          <a:solidFill>
                            <a:schemeClr val="dk1"/>
                          </a:solidFill>
                          <a:latin typeface="+mn-lt"/>
                          <a:ea typeface="+mn-ea"/>
                          <a:cs typeface="+mn-cs"/>
                        </a:rPr>
                        <a:t> et qui possède des </a:t>
                      </a:r>
                      <a:r>
                        <a:rPr kumimoji="0" lang="fr-FR" sz="2400" b="1" i="1" kern="1200" dirty="0" smtClean="0">
                          <a:solidFill>
                            <a:schemeClr val="dk1"/>
                          </a:solidFill>
                          <a:latin typeface="+mn-lt"/>
                          <a:ea typeface="+mn-ea"/>
                          <a:cs typeface="+mn-cs"/>
                        </a:rPr>
                        <a:t>bénéfices sur la santé</a:t>
                      </a:r>
                      <a:r>
                        <a:rPr kumimoji="0" lang="fr-FR" sz="2400" i="1" kern="1200" dirty="0" smtClean="0">
                          <a:solidFill>
                            <a:schemeClr val="dk1"/>
                          </a:solidFill>
                          <a:latin typeface="+mn-lt"/>
                          <a:ea typeface="+mn-ea"/>
                          <a:cs typeface="+mn-cs"/>
                        </a:rPr>
                        <a:t>,  prouvés par des </a:t>
                      </a:r>
                      <a:r>
                        <a:rPr kumimoji="0" lang="fr-FR" sz="2400" b="1" i="1" kern="1200" dirty="0" smtClean="0">
                          <a:solidFill>
                            <a:schemeClr val="dk1"/>
                          </a:solidFill>
                          <a:latin typeface="+mn-lt"/>
                          <a:ea typeface="+mn-ea"/>
                          <a:cs typeface="+mn-cs"/>
                        </a:rPr>
                        <a:t>études cliniques</a:t>
                      </a:r>
                      <a:r>
                        <a:rPr kumimoji="0" lang="fr-FR" sz="2400" i="1" kern="1200" dirty="0" smtClean="0">
                          <a:solidFill>
                            <a:schemeClr val="dk1"/>
                          </a:solidFill>
                          <a:latin typeface="+mn-lt"/>
                          <a:ea typeface="+mn-ea"/>
                          <a:cs typeface="+mn-cs"/>
                        </a:rPr>
                        <a:t> et </a:t>
                      </a:r>
                      <a:r>
                        <a:rPr kumimoji="0" lang="fr-FR" sz="2400" b="1" i="1" kern="1200" dirty="0" smtClean="0">
                          <a:solidFill>
                            <a:schemeClr val="dk1"/>
                          </a:solidFill>
                          <a:latin typeface="+mn-lt"/>
                          <a:ea typeface="+mn-ea"/>
                          <a:cs typeface="+mn-cs"/>
                        </a:rPr>
                        <a:t>documentés</a:t>
                      </a:r>
                      <a:r>
                        <a:rPr kumimoji="0" lang="fr-FR" sz="2400" i="1" kern="1200" dirty="0" smtClean="0">
                          <a:solidFill>
                            <a:schemeClr val="dk1"/>
                          </a:solidFill>
                          <a:latin typeface="+mn-lt"/>
                          <a:ea typeface="+mn-ea"/>
                          <a:cs typeface="+mn-cs"/>
                        </a:rPr>
                        <a:t>, pour la prévention, le management ou le traitement d'une maladie chronique</a:t>
                      </a:r>
                      <a:r>
                        <a:rPr kumimoji="0" lang="fr-FR" sz="2400" kern="1200" dirty="0" smtClean="0">
                          <a:solidFill>
                            <a:schemeClr val="dk1"/>
                          </a:solidFill>
                          <a:latin typeface="+mn-lt"/>
                          <a:ea typeface="+mn-ea"/>
                          <a:cs typeface="+mn-cs"/>
                        </a:rPr>
                        <a:t> </a:t>
                      </a:r>
                      <a:r>
                        <a:rPr lang="fr-FR" sz="2400" i="0" baseline="0" dirty="0" smtClean="0"/>
                        <a:t>»</a:t>
                      </a:r>
                      <a:r>
                        <a:rPr kumimoji="0" lang="fr-FR" sz="2400" b="1" i="1" kern="1200" dirty="0" smtClean="0">
                          <a:solidFill>
                            <a:schemeClr val="dk1"/>
                          </a:solidFill>
                          <a:latin typeface="+mn-lt"/>
                          <a:ea typeface="+mn-ea"/>
                          <a:cs typeface="+mn-cs"/>
                        </a:rPr>
                        <a:t> </a:t>
                      </a:r>
                      <a:endParaRPr lang="fr-FR" sz="2400" i="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19</a:t>
            </a:fld>
            <a:endParaRPr lang="fr-F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49" name="AutoShape 1"/>
          <p:cNvSpPr>
            <a:spLocks noChangeArrowheads="1"/>
          </p:cNvSpPr>
          <p:nvPr/>
        </p:nvSpPr>
        <p:spPr bwMode="auto">
          <a:xfrm>
            <a:off x="357158" y="1214422"/>
            <a:ext cx="8072494" cy="2000264"/>
          </a:xfrm>
          <a:prstGeom prst="roundRect">
            <a:avLst>
              <a:gd name="adj" fmla="val 16667"/>
            </a:avLst>
          </a:prstGeom>
          <a:solidFill>
            <a:srgbClr val="FFFFFF"/>
          </a:solidFill>
          <a:ln w="9525">
            <a:solidFill>
              <a:srgbClr val="FF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rgbClr val="FF0000"/>
                </a:solidFill>
                <a:effectLst/>
                <a:latin typeface="Century Schoolbook" pitchFamily="18" charset="0"/>
                <a:ea typeface="Calibri" pitchFamily="34" charset="0"/>
                <a:cs typeface="CMUSerif-Roman"/>
              </a:rPr>
              <a:t>Attention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A ne pas confondre avec </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les </a:t>
            </a:r>
            <a:r>
              <a:rPr kumimoji="0" lang="fr-FR" sz="2800" b="1" i="0" u="none" strike="noStrike" cap="none" normalizeH="0" baseline="0" dirty="0" err="1" smtClean="0">
                <a:ln>
                  <a:noFill/>
                </a:ln>
                <a:solidFill>
                  <a:schemeClr val="tx1"/>
                </a:solidFill>
                <a:effectLst/>
                <a:latin typeface="Century Schoolbook" pitchFamily="18" charset="0"/>
                <a:ea typeface="Calibri" pitchFamily="34" charset="0"/>
                <a:cs typeface="Arial" pitchFamily="34" charset="0"/>
              </a:rPr>
              <a:t>nutraceutiques</a:t>
            </a:r>
            <a:r>
              <a:rPr kumimoji="0" lang="fr-FR" sz="28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les </a:t>
            </a:r>
            <a:r>
              <a:rPr kumimoji="0" lang="fr-FR" sz="2800" b="1" i="0" u="none" strike="noStrike" cap="none" normalizeH="0" baseline="0" dirty="0" err="1" smtClean="0">
                <a:ln>
                  <a:noFill/>
                </a:ln>
                <a:solidFill>
                  <a:schemeClr val="tx1"/>
                </a:solidFill>
                <a:effectLst/>
                <a:latin typeface="Century Schoolbook" pitchFamily="18" charset="0"/>
                <a:ea typeface="Calibri" pitchFamily="34" charset="0"/>
                <a:cs typeface="Arial" pitchFamily="34" charset="0"/>
              </a:rPr>
              <a:t>vitafoods</a:t>
            </a:r>
            <a:r>
              <a:rPr kumimoji="0" lang="fr-FR" sz="28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les </a:t>
            </a:r>
            <a:r>
              <a:rPr kumimoji="0" lang="fr-FR" sz="2800" b="1" i="0" u="none" strike="noStrike" cap="none" normalizeH="0" baseline="0" dirty="0" err="1" smtClean="0">
                <a:ln>
                  <a:noFill/>
                </a:ln>
                <a:solidFill>
                  <a:schemeClr val="tx1"/>
                </a:solidFill>
                <a:effectLst/>
                <a:latin typeface="Century Schoolbook" pitchFamily="18" charset="0"/>
                <a:ea typeface="Calibri" pitchFamily="34" charset="0"/>
                <a:cs typeface="Arial" pitchFamily="34" charset="0"/>
              </a:rPr>
              <a:t>phamafoods</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a:t>
            </a:r>
            <a:r>
              <a:rPr kumimoji="0" lang="fr-FR" sz="28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ou </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les compl</a:t>
            </a:r>
            <a:r>
              <a:rPr kumimoji="0" lang="fr-FR" sz="2800" b="1"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8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ments alimentaires</a:t>
            </a:r>
            <a:r>
              <a:rPr kumimoji="0" lang="fr-FR" sz="28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Objectifs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329610" cy="3714776"/>
          </a:xfrm>
        </p:spPr>
        <p:txBody>
          <a:bodyPr>
            <a:noAutofit/>
          </a:bodyPr>
          <a:lstStyle/>
          <a:p>
            <a:pPr>
              <a:buNone/>
            </a:pPr>
            <a:r>
              <a:rPr lang="fr-FR" sz="2800" dirty="0" smtClean="0"/>
              <a:t>Le présent cours </a:t>
            </a:r>
            <a:r>
              <a:rPr lang="fr-FR" sz="2800" b="1" dirty="0" smtClean="0"/>
              <a:t>introductif aux les aliments fonctionnels</a:t>
            </a:r>
            <a:r>
              <a:rPr lang="fr-FR" sz="2800" dirty="0" smtClean="0"/>
              <a:t> vise à :</a:t>
            </a:r>
            <a:endParaRPr lang="fr-FR" sz="2800" b="1" dirty="0" smtClean="0"/>
          </a:p>
          <a:p>
            <a:pPr algn="just"/>
            <a:r>
              <a:rPr lang="fr-FR" sz="2800" i="1" dirty="0" smtClean="0"/>
              <a:t> connaître le concept des aliments fonctionnels ;</a:t>
            </a:r>
            <a:endParaRPr lang="fr-FR" sz="2800" b="1" i="1" dirty="0" smtClean="0"/>
          </a:p>
          <a:p>
            <a:pPr algn="just"/>
            <a:r>
              <a:rPr lang="fr-FR" sz="2800" i="1" dirty="0" smtClean="0"/>
              <a:t> faire une différence entre un aliment fonctionnel et un complément alimentaire ou autre aliment ordinaire </a:t>
            </a:r>
            <a:r>
              <a:rPr lang="fr-FR" sz="2800" dirty="0" smtClean="0"/>
              <a:t>;</a:t>
            </a:r>
            <a:endParaRPr lang="fr-FR" sz="2800" b="1" dirty="0" smtClean="0"/>
          </a:p>
          <a:p>
            <a:pPr algn="just"/>
            <a:r>
              <a:rPr lang="fr-FR" sz="2800" i="1" dirty="0" smtClean="0"/>
              <a:t>comprendre comment un aliment particulier peut être développé en aliment fonctionnel </a:t>
            </a:r>
            <a:r>
              <a:rPr lang="fr-FR" sz="2800" dirty="0" smtClean="0"/>
              <a:t>;</a:t>
            </a:r>
            <a:endParaRPr lang="fr-FR" sz="2800" b="1" dirty="0" smtClean="0"/>
          </a:p>
          <a:p>
            <a:pPr algn="just"/>
            <a:r>
              <a:rPr lang="fr-FR" sz="2800" i="1" dirty="0" smtClean="0"/>
              <a:t>définir une allégation santé et comment cette allégation est-elle transcrite selon les normes. </a:t>
            </a:r>
            <a:endParaRPr lang="fr-FR" sz="2800" b="1" i="1" dirty="0" smtClean="0"/>
          </a:p>
          <a:p>
            <a:pPr>
              <a:buNone/>
            </a:pPr>
            <a:endParaRPr lang="fr-FR" sz="2800" dirty="0" smtClean="0">
              <a:latin typeface="+mj-lt"/>
              <a:cs typeface="Times New Roman" pitchFamily="18" charset="0"/>
            </a:endParaRPr>
          </a:p>
          <a:p>
            <a:pPr>
              <a:buNone/>
            </a:pPr>
            <a:endParaRPr lang="fr-FR" sz="2800" dirty="0" smtClean="0">
              <a:latin typeface="+mj-lt"/>
              <a:cs typeface="Times New Roman" pitchFamily="18" charset="0"/>
            </a:endParaRPr>
          </a:p>
          <a:p>
            <a:pPr marL="633413" indent="-273050">
              <a:buNone/>
            </a:pPr>
            <a:endParaRPr lang="fr-FR" sz="2800" dirty="0" smtClean="0">
              <a:latin typeface="+mj-lt"/>
              <a:cs typeface="Times New Roman" pitchFamily="18" charset="0"/>
            </a:endParaRPr>
          </a:p>
          <a:p>
            <a:pPr marL="633413" indent="-273050">
              <a:buNone/>
            </a:pPr>
            <a:endParaRPr lang="fr-FR" sz="28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2</a:t>
            </a:fld>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20</a:t>
            </a:fld>
            <a:endParaRPr lang="fr-F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6321" name="Rectangle 1"/>
          <p:cNvSpPr>
            <a:spLocks noChangeArrowheads="1"/>
          </p:cNvSpPr>
          <p:nvPr/>
        </p:nvSpPr>
        <p:spPr bwMode="auto">
          <a:xfrm>
            <a:off x="285720" y="1214422"/>
            <a:ext cx="8143900" cy="2246769"/>
          </a:xfrm>
          <a:prstGeom prst="rect">
            <a:avLst/>
          </a:prstGeom>
          <a:no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Nutraceutique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nutraceutical</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 été décrit comme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un produit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dérivé d’un aliment</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et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devenu sous forme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une poudre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une pilule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une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autre forme pharmaceutique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et qui </a:t>
            </a:r>
            <a:r>
              <a:rPr kumimoji="0" lang="fr-FR" sz="2000" b="1" i="0" u="sng"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n’est habituellement pas associé aux aliments</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et pour lesquels des bénéfices physiologiques ou un rôle dans la protection contre les maladies chroniques a été démontré " </a:t>
            </a:r>
            <a:r>
              <a:rPr kumimoji="0" lang="fr-FR" sz="2000" b="0"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(D'après </a:t>
            </a:r>
            <a:r>
              <a:rPr kumimoji="0" lang="fr-FR" sz="2000" b="0" i="1" u="none" strike="noStrike" cap="none" normalizeH="0" baseline="0" dirty="0" err="1" smtClean="0">
                <a:ln>
                  <a:noFill/>
                </a:ln>
                <a:solidFill>
                  <a:srgbClr val="0070C0"/>
                </a:solidFill>
                <a:effectLst/>
                <a:latin typeface="Century Schoolbook" pitchFamily="18" charset="0"/>
                <a:ea typeface="Calibri" pitchFamily="34" charset="0"/>
                <a:cs typeface="Times New Roman" pitchFamily="18" charset="0"/>
              </a:rPr>
              <a:t>Health</a:t>
            </a:r>
            <a:r>
              <a:rPr kumimoji="0" lang="fr-FR" sz="2000" b="0" i="1"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 Canada</a:t>
            </a:r>
            <a:r>
              <a:rPr kumimoji="0" lang="fr-FR" sz="2000" b="0"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a:t>
            </a:r>
            <a:r>
              <a:rPr kumimoji="0" lang="fr-FR" sz="2000" b="1"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 </a:t>
            </a:r>
            <a:r>
              <a:rPr kumimoji="0" lang="fr-FR" sz="2000" b="0"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[14])</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21</a:t>
            </a:fld>
            <a:endParaRPr lang="fr-F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6321" name="Rectangle 1"/>
          <p:cNvSpPr>
            <a:spLocks noChangeArrowheads="1"/>
          </p:cNvSpPr>
          <p:nvPr/>
        </p:nvSpPr>
        <p:spPr bwMode="auto">
          <a:xfrm>
            <a:off x="285720" y="1214422"/>
            <a:ext cx="8143900" cy="3170099"/>
          </a:xfrm>
          <a:prstGeom prst="rect">
            <a:avLst/>
          </a:prstGeom>
          <a:no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b="1" dirty="0" smtClean="0"/>
              <a:t>Supplément alimentaire</a:t>
            </a:r>
            <a:r>
              <a:rPr lang="fr-FR" sz="2000" dirty="0" smtClean="0"/>
              <a:t> (</a:t>
            </a:r>
            <a:r>
              <a:rPr lang="fr-FR" sz="2000" i="1" dirty="0" err="1" smtClean="0"/>
              <a:t>Dietary</a:t>
            </a:r>
            <a:r>
              <a:rPr lang="fr-FR" sz="2000" i="1" dirty="0" smtClean="0"/>
              <a:t> </a:t>
            </a:r>
            <a:r>
              <a:rPr lang="fr-FR" sz="2000" i="1" dirty="0" err="1" smtClean="0"/>
              <a:t>Supplement</a:t>
            </a:r>
            <a:r>
              <a:rPr lang="fr-FR" sz="2000" dirty="0" smtClean="0"/>
              <a:t>) : aux </a:t>
            </a:r>
            <a:r>
              <a:rPr lang="fr-FR" sz="2000" i="1" dirty="0" smtClean="0"/>
              <a:t>Etats-Unis</a:t>
            </a:r>
            <a:r>
              <a:rPr lang="fr-FR" sz="2000" dirty="0" smtClean="0"/>
              <a:t>, il a une définition très large couvrant : </a:t>
            </a:r>
          </a:p>
          <a:p>
            <a:pPr algn="just"/>
            <a:r>
              <a:rPr lang="fr-FR" sz="2000" dirty="0" smtClean="0"/>
              <a:t>" tout produit destiné à </a:t>
            </a:r>
            <a:r>
              <a:rPr lang="fr-FR" sz="2000" b="1" u="sng" dirty="0" smtClean="0"/>
              <a:t>supplémenter une alimentation</a:t>
            </a:r>
            <a:r>
              <a:rPr lang="fr-FR" sz="2000" dirty="0" smtClean="0"/>
              <a:t> qui contient un ou plusieurs ingrédients alimentaires spécifiés (vitamine, acide aminés, un concentré, un extrait, tisanes, plantes, un métabolite ou toute combinaison) de façon à</a:t>
            </a:r>
            <a:r>
              <a:rPr lang="fr-FR" sz="2000" b="1" dirty="0" smtClean="0"/>
              <a:t> en augmenter la consommation</a:t>
            </a:r>
            <a:r>
              <a:rPr lang="fr-FR" sz="2000" dirty="0" smtClean="0"/>
              <a:t>. C'est un </a:t>
            </a:r>
            <a:r>
              <a:rPr lang="fr-FR" sz="2000" b="1" dirty="0" smtClean="0"/>
              <a:t>comprimé</a:t>
            </a:r>
            <a:r>
              <a:rPr lang="fr-FR" sz="2000" dirty="0" smtClean="0"/>
              <a:t>, une </a:t>
            </a:r>
            <a:r>
              <a:rPr lang="fr-FR" sz="2000" b="1" dirty="0" smtClean="0"/>
              <a:t>capsule</a:t>
            </a:r>
            <a:r>
              <a:rPr lang="fr-FR" sz="2000" dirty="0" smtClean="0"/>
              <a:t>, une </a:t>
            </a:r>
            <a:r>
              <a:rPr lang="fr-FR" sz="2000" b="1" dirty="0" smtClean="0"/>
              <a:t>poudre</a:t>
            </a:r>
            <a:r>
              <a:rPr lang="fr-FR" sz="2000" dirty="0" smtClean="0"/>
              <a:t>, une </a:t>
            </a:r>
            <a:r>
              <a:rPr lang="fr-FR" sz="2000" b="1" dirty="0" smtClean="0"/>
              <a:t>gélule</a:t>
            </a:r>
            <a:r>
              <a:rPr lang="fr-FR" sz="2000" dirty="0" smtClean="0"/>
              <a:t>, un </a:t>
            </a:r>
            <a:r>
              <a:rPr lang="fr-FR" sz="2000" b="1" dirty="0" smtClean="0"/>
              <a:t>liquide</a:t>
            </a:r>
            <a:r>
              <a:rPr lang="fr-FR" sz="2000" dirty="0" smtClean="0"/>
              <a:t> ou </a:t>
            </a:r>
            <a:r>
              <a:rPr lang="fr-FR" sz="2000" b="1" dirty="0" smtClean="0"/>
              <a:t>toute une formulation</a:t>
            </a:r>
            <a:r>
              <a:rPr lang="fr-FR" sz="2000" dirty="0" smtClean="0"/>
              <a:t>… y compris </a:t>
            </a:r>
            <a:r>
              <a:rPr lang="fr-FR" sz="2000" b="1" dirty="0" smtClean="0"/>
              <a:t>un</a:t>
            </a:r>
            <a:r>
              <a:rPr lang="fr-FR" sz="2000" dirty="0" smtClean="0"/>
              <a:t> </a:t>
            </a:r>
            <a:r>
              <a:rPr lang="fr-FR" sz="2000" b="1" dirty="0" smtClean="0"/>
              <a:t>aliment traditionnel</a:t>
            </a:r>
            <a:r>
              <a:rPr lang="fr-FR" sz="2000" dirty="0" smtClean="0"/>
              <a:t> pour autant qu'il ne soit pas présenté comme tel à la vente "</a:t>
            </a:r>
            <a:r>
              <a:rPr lang="fr-FR" sz="2000" b="1" dirty="0" smtClean="0"/>
              <a:t> </a:t>
            </a:r>
            <a:r>
              <a:rPr lang="fr-FR" sz="2000" dirty="0" smtClean="0">
                <a:solidFill>
                  <a:srgbClr val="0070C0"/>
                </a:solidFill>
              </a:rPr>
              <a:t>[16]</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104796" y="-285776"/>
            <a:ext cx="7467600" cy="1143000"/>
          </a:xfrm>
        </p:spPr>
        <p:txBody>
          <a:bodyPr/>
          <a:lstStyle/>
          <a:p>
            <a:r>
              <a:rPr lang="fr-FR" dirty="0" smtClean="0"/>
              <a:t>2. Concept des aliments fonctionnels</a:t>
            </a:r>
            <a:endParaRPr lang="fr-FR" dirty="0"/>
          </a:p>
        </p:txBody>
      </p:sp>
      <p:sp>
        <p:nvSpPr>
          <p:cNvPr id="15" name="Espace réservé du numéro de diapositive 14"/>
          <p:cNvSpPr>
            <a:spLocks noGrp="1"/>
          </p:cNvSpPr>
          <p:nvPr>
            <p:ph type="sldNum" sz="quarter" idx="15"/>
          </p:nvPr>
        </p:nvSpPr>
        <p:spPr/>
        <p:txBody>
          <a:bodyPr/>
          <a:lstStyle/>
          <a:p>
            <a:fld id="{155D7C1F-9CF3-4F15-8BCF-7559A24EC2DD}" type="slidenum">
              <a:rPr lang="fr-FR" smtClean="0"/>
              <a:pPr/>
              <a:t>22</a:t>
            </a:fld>
            <a:endParaRPr lang="fr-F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6321" name="Rectangle 1"/>
          <p:cNvSpPr>
            <a:spLocks noChangeArrowheads="1"/>
          </p:cNvSpPr>
          <p:nvPr/>
        </p:nvSpPr>
        <p:spPr bwMode="auto">
          <a:xfrm>
            <a:off x="285720" y="1214422"/>
            <a:ext cx="8143900" cy="2246769"/>
          </a:xfrm>
          <a:prstGeom prst="rect">
            <a:avLst/>
          </a:prstGeom>
          <a:no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r>
              <a:rPr lang="fr-FR" sz="2000" b="1" dirty="0" err="1" smtClean="0"/>
              <a:t>Vitafood</a:t>
            </a:r>
            <a:r>
              <a:rPr lang="fr-FR" sz="2000" dirty="0" smtClean="0"/>
              <a:t> est défini comme :</a:t>
            </a:r>
          </a:p>
          <a:p>
            <a:pPr algn="ctr"/>
            <a:r>
              <a:rPr lang="fr-FR" sz="2000" dirty="0" smtClean="0"/>
              <a:t>" un aliment ou une boisson </a:t>
            </a:r>
            <a:r>
              <a:rPr lang="fr-FR" sz="2000" b="1" dirty="0" smtClean="0"/>
              <a:t>destinée à </a:t>
            </a:r>
            <a:r>
              <a:rPr lang="fr-FR" sz="2000" b="1" u="sng" dirty="0" smtClean="0"/>
              <a:t>satisfaire les besoins d’un consommateur</a:t>
            </a:r>
            <a:r>
              <a:rPr lang="fr-FR" sz="2000" dirty="0" smtClean="0"/>
              <a:t> moderne conscient de sa santé et qui </a:t>
            </a:r>
            <a:r>
              <a:rPr lang="fr-FR" sz="2000" i="1" dirty="0" smtClean="0"/>
              <a:t>améliore</a:t>
            </a:r>
            <a:r>
              <a:rPr lang="fr-FR" sz="2000" dirty="0" smtClean="0"/>
              <a:t> </a:t>
            </a:r>
            <a:r>
              <a:rPr lang="fr-FR" sz="2000" b="1" dirty="0" smtClean="0"/>
              <a:t>la qualité physique</a:t>
            </a:r>
            <a:r>
              <a:rPr lang="fr-FR" sz="2000" dirty="0" smtClean="0"/>
              <a:t> et </a:t>
            </a:r>
            <a:r>
              <a:rPr lang="fr-FR" sz="2000" b="1" dirty="0" smtClean="0"/>
              <a:t>mentale de la vie</a:t>
            </a:r>
            <a:r>
              <a:rPr lang="fr-FR" sz="2000" dirty="0" smtClean="0"/>
              <a:t>, </a:t>
            </a:r>
            <a:r>
              <a:rPr lang="fr-FR" sz="2000" i="1" dirty="0" smtClean="0"/>
              <a:t>augmente </a:t>
            </a:r>
            <a:r>
              <a:rPr lang="fr-FR" sz="2000" b="1" dirty="0" smtClean="0"/>
              <a:t>la capacité d’endurer</a:t>
            </a:r>
            <a:r>
              <a:rPr lang="fr-FR" sz="2000" dirty="0" smtClean="0"/>
              <a:t>, </a:t>
            </a:r>
            <a:r>
              <a:rPr lang="fr-FR" sz="2000" b="1" dirty="0" smtClean="0"/>
              <a:t>de s’épanouir</a:t>
            </a:r>
            <a:r>
              <a:rPr lang="fr-FR" sz="2000" dirty="0" smtClean="0"/>
              <a:t> ou </a:t>
            </a:r>
            <a:r>
              <a:rPr lang="fr-FR" sz="2000" b="1" dirty="0" smtClean="0"/>
              <a:t>de récupérer d’un exercice physique intense</a:t>
            </a:r>
            <a:r>
              <a:rPr lang="fr-FR" sz="2000" dirty="0" smtClean="0"/>
              <a:t> ou </a:t>
            </a:r>
            <a:r>
              <a:rPr lang="fr-FR" sz="2000" b="1" dirty="0" smtClean="0"/>
              <a:t>d’une maladie</a:t>
            </a:r>
            <a:r>
              <a:rPr lang="fr-FR" sz="2000" dirty="0" smtClean="0"/>
              <a:t> tout en améliorant son état de santé et en réduisant le risque de maladie " [15]. </a:t>
            </a:r>
            <a:endParaRPr lang="fr-FR" sz="2000" dirty="0"/>
          </a:p>
        </p:txBody>
      </p:sp>
      <p:sp>
        <p:nvSpPr>
          <p:cNvPr id="6" name="Rectangle 1"/>
          <p:cNvSpPr>
            <a:spLocks noChangeArrowheads="1"/>
          </p:cNvSpPr>
          <p:nvPr/>
        </p:nvSpPr>
        <p:spPr bwMode="auto">
          <a:xfrm>
            <a:off x="428628" y="3714752"/>
            <a:ext cx="8143900" cy="1938992"/>
          </a:xfrm>
          <a:prstGeom prst="rect">
            <a:avLst/>
          </a:prstGeom>
          <a:no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sz="2000" dirty="0" smtClean="0"/>
              <a:t>Le concept d'aliment fonctionnel </a:t>
            </a:r>
            <a:r>
              <a:rPr lang="fr-FR" sz="2000" i="1" dirty="0" smtClean="0"/>
              <a:t>révèle</a:t>
            </a:r>
            <a:r>
              <a:rPr lang="fr-FR" sz="2000" dirty="0" smtClean="0"/>
              <a:t> de la </a:t>
            </a:r>
            <a:r>
              <a:rPr lang="fr-FR" sz="2000" b="1" dirty="0" smtClean="0"/>
              <a:t>nutrition </a:t>
            </a:r>
            <a:r>
              <a:rPr lang="fr-FR" sz="2000" dirty="0" smtClean="0"/>
              <a:t>et pas de la </a:t>
            </a:r>
            <a:r>
              <a:rPr lang="fr-FR" sz="2000" b="1" dirty="0" smtClean="0"/>
              <a:t>pharmacologie</a:t>
            </a:r>
            <a:r>
              <a:rPr lang="fr-FR" sz="2000" dirty="0" smtClean="0"/>
              <a:t>.</a:t>
            </a:r>
          </a:p>
          <a:p>
            <a:pPr algn="just"/>
            <a:r>
              <a:rPr lang="fr-FR" sz="2000" dirty="0" smtClean="0"/>
              <a:t>Ils </a:t>
            </a:r>
            <a:r>
              <a:rPr lang="fr-FR" sz="2000" b="1" dirty="0" smtClean="0"/>
              <a:t>ne sont pas des médicaments</a:t>
            </a:r>
            <a:r>
              <a:rPr lang="fr-FR" sz="2000" dirty="0" smtClean="0"/>
              <a:t> et </a:t>
            </a:r>
            <a:r>
              <a:rPr lang="fr-FR" sz="2000" b="1" dirty="0" smtClean="0"/>
              <a:t>n'ont pas d'effet thérapeutique</a:t>
            </a:r>
            <a:r>
              <a:rPr lang="fr-FR" sz="2000" dirty="0" smtClean="0"/>
              <a:t>. Leur rôle vis-à-vis de la maladie sera, </a:t>
            </a:r>
            <a:r>
              <a:rPr lang="fr-FR" sz="2000" b="1" dirty="0" smtClean="0"/>
              <a:t>dans la majorité des cas</a:t>
            </a:r>
            <a:r>
              <a:rPr lang="fr-FR" sz="2000" dirty="0" smtClean="0"/>
              <a:t>, d'en </a:t>
            </a:r>
            <a:r>
              <a:rPr lang="fr-FR" sz="2000" b="1" dirty="0" smtClean="0"/>
              <a:t>réduire les risques</a:t>
            </a:r>
            <a:r>
              <a:rPr lang="fr-FR" sz="2000" dirty="0" smtClean="0"/>
              <a:t> et non pas de la prévenir [2].</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428644"/>
            <a:ext cx="8501122" cy="1143000"/>
          </a:xfrm>
        </p:spPr>
        <p:txBody>
          <a:bodyPr>
            <a:normAutofit/>
          </a:bodyPr>
          <a:lstStyle/>
          <a:p>
            <a:r>
              <a:rPr lang="fr-FR" sz="2500" dirty="0" smtClean="0"/>
              <a:t>3. Aliments fonctionnels : un consensus européen</a:t>
            </a:r>
            <a:endParaRPr lang="fr-FR" sz="2500" dirty="0"/>
          </a:p>
        </p:txBody>
      </p:sp>
      <p:sp>
        <p:nvSpPr>
          <p:cNvPr id="22" name="Espace réservé du numéro de diapositive 21"/>
          <p:cNvSpPr>
            <a:spLocks noGrp="1"/>
          </p:cNvSpPr>
          <p:nvPr>
            <p:ph type="sldNum" sz="quarter" idx="15"/>
          </p:nvPr>
        </p:nvSpPr>
        <p:spPr/>
        <p:txBody>
          <a:bodyPr/>
          <a:lstStyle/>
          <a:p>
            <a:fld id="{155D7C1F-9CF3-4F15-8BCF-7559A24EC2DD}" type="slidenum">
              <a:rPr lang="fr-FR" smtClean="0"/>
              <a:pPr/>
              <a:t>23</a:t>
            </a:fld>
            <a:endParaRPr lang="fr-FR"/>
          </a:p>
        </p:txBody>
      </p:sp>
      <p:sp>
        <p:nvSpPr>
          <p:cNvPr id="69633" name="Rectangle 1"/>
          <p:cNvSpPr>
            <a:spLocks noChangeArrowheads="1"/>
          </p:cNvSpPr>
          <p:nvPr/>
        </p:nvSpPr>
        <p:spPr bwMode="auto">
          <a:xfrm>
            <a:off x="428596" y="1000108"/>
            <a:ext cx="8143932"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d'être un produit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alimentaire traditionnel</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et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courant</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d'être consommé dans le cadre de l'</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alimentation normale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et</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habituelle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_d'être composé d'un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constituant naturel</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parfois en concentration inhabituelle ou ajouté dans les produits alimentaires qui n'en contiennent pas naturellement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d'avoir des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effets bénéfiques sur les fonctions cibles</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au-delà de ce qui peut être attendu de la valeur nutritive traditionnelle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d'avoir la capacité de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maintenir</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voir d'</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améliorer</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l'état de bien être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 santé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réduire le risque d'une maladie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d'avoir la capacité d'</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apporter</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un bénéfice physiologique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qui se traduit par une amélioration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 la qualité de la vie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incluant les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performances physique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intellectuelles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 bien être psychologique et comportemental</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endParaRPr kumimoji="0" lang="fr-FR"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_ d'avoir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une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ou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des allégations justifiées scientifiquement </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ou </a:t>
            </a:r>
            <a:r>
              <a:rPr kumimoji="0" lang="fr-FR" sz="2000"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autorisée</a:t>
            </a:r>
            <a:r>
              <a:rPr kumimoji="0" lang="fr-FR" sz="20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par une instance reconnue.</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1"/>
          <p:cNvSpPr>
            <a:spLocks noGrp="1"/>
          </p:cNvSpPr>
          <p:nvPr>
            <p:ph type="title"/>
          </p:nvPr>
        </p:nvSpPr>
        <p:spPr>
          <a:xfrm>
            <a:off x="71406" y="-571528"/>
            <a:ext cx="8501122" cy="1143000"/>
          </a:xfrm>
        </p:spPr>
        <p:txBody>
          <a:bodyPr>
            <a:normAutofit/>
          </a:bodyPr>
          <a:lstStyle/>
          <a:p>
            <a:r>
              <a:rPr lang="fr-FR" sz="2500" dirty="0" smtClean="0"/>
              <a:t>3. Aliments fonctionnels : un consensus européen</a:t>
            </a:r>
            <a:endParaRPr lang="fr-FR" sz="2500" dirty="0"/>
          </a:p>
        </p:txBody>
      </p:sp>
      <p:sp>
        <p:nvSpPr>
          <p:cNvPr id="22" name="Espace réservé du numéro de diapositive 21"/>
          <p:cNvSpPr>
            <a:spLocks noGrp="1"/>
          </p:cNvSpPr>
          <p:nvPr>
            <p:ph type="sldNum" sz="quarter" idx="15"/>
          </p:nvPr>
        </p:nvSpPr>
        <p:spPr/>
        <p:txBody>
          <a:bodyPr/>
          <a:lstStyle/>
          <a:p>
            <a:fld id="{155D7C1F-9CF3-4F15-8BCF-7559A24EC2DD}" type="slidenum">
              <a:rPr lang="fr-FR" smtClean="0"/>
              <a:pPr/>
              <a:t>24</a:t>
            </a:fld>
            <a:endParaRPr lang="fr-FR"/>
          </a:p>
        </p:txBody>
      </p:sp>
      <p:sp>
        <p:nvSpPr>
          <p:cNvPr id="69633" name="Rectangle 1"/>
          <p:cNvSpPr>
            <a:spLocks noChangeArrowheads="1"/>
          </p:cNvSpPr>
          <p:nvPr/>
        </p:nvSpPr>
        <p:spPr bwMode="auto">
          <a:xfrm>
            <a:off x="428596" y="785794"/>
            <a:ext cx="8143932" cy="55728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nSpc>
                <a:spcPct val="150000"/>
              </a:lnSpc>
            </a:pPr>
            <a:r>
              <a:rPr lang="fr-FR" sz="2000" dirty="0" smtClean="0"/>
              <a:t>D'un point de vue concret, un aliment fonctionnel peut être :</a:t>
            </a:r>
          </a:p>
          <a:p>
            <a:pPr>
              <a:lnSpc>
                <a:spcPct val="150000"/>
              </a:lnSpc>
            </a:pPr>
            <a:r>
              <a:rPr lang="fr-FR" sz="2000" dirty="0" smtClean="0"/>
              <a:t>_ un aliment </a:t>
            </a:r>
            <a:r>
              <a:rPr lang="fr-FR" sz="2000" b="1" dirty="0" smtClean="0"/>
              <a:t>naturel</a:t>
            </a:r>
            <a:r>
              <a:rPr lang="fr-FR" sz="2000" dirty="0" smtClean="0"/>
              <a:t> ; </a:t>
            </a:r>
          </a:p>
          <a:p>
            <a:pPr>
              <a:lnSpc>
                <a:spcPct val="150000"/>
              </a:lnSpc>
            </a:pPr>
            <a:r>
              <a:rPr lang="fr-FR" sz="2000" dirty="0" smtClean="0"/>
              <a:t>_ un aliment auquel </a:t>
            </a:r>
            <a:r>
              <a:rPr lang="fr-FR" sz="2000" b="1" dirty="0" smtClean="0"/>
              <a:t>un composant </a:t>
            </a:r>
            <a:r>
              <a:rPr lang="fr-FR" sz="2000" i="1" dirty="0" smtClean="0"/>
              <a:t>a été</a:t>
            </a:r>
            <a:r>
              <a:rPr lang="fr-FR" sz="2000" b="1" dirty="0" smtClean="0"/>
              <a:t> ajouté</a:t>
            </a:r>
            <a:r>
              <a:rPr lang="fr-FR" sz="2000" dirty="0" smtClean="0"/>
              <a:t> ;</a:t>
            </a:r>
          </a:p>
          <a:p>
            <a:pPr>
              <a:lnSpc>
                <a:spcPct val="150000"/>
              </a:lnSpc>
            </a:pPr>
            <a:r>
              <a:rPr lang="fr-FR" sz="2000" dirty="0" smtClean="0"/>
              <a:t>_ un aliment au sein duquel </a:t>
            </a:r>
            <a:r>
              <a:rPr lang="fr-FR" sz="2000" b="1" dirty="0" smtClean="0"/>
              <a:t>une concentration d'un composant </a:t>
            </a:r>
            <a:r>
              <a:rPr lang="fr-FR" sz="2000" i="1" dirty="0" smtClean="0"/>
              <a:t>a été </a:t>
            </a:r>
            <a:r>
              <a:rPr lang="fr-FR" sz="2000" b="1" dirty="0" smtClean="0"/>
              <a:t>augmentée</a:t>
            </a:r>
            <a:r>
              <a:rPr lang="fr-FR" sz="2000" dirty="0" smtClean="0"/>
              <a:t> ;</a:t>
            </a:r>
          </a:p>
          <a:p>
            <a:pPr>
              <a:lnSpc>
                <a:spcPct val="150000"/>
              </a:lnSpc>
            </a:pPr>
            <a:r>
              <a:rPr lang="fr-FR" sz="2000" dirty="0" smtClean="0"/>
              <a:t>_ un aliment duquel on </a:t>
            </a:r>
            <a:r>
              <a:rPr lang="fr-FR" sz="2000" i="1" dirty="0" smtClean="0"/>
              <a:t>a retiré</a:t>
            </a:r>
            <a:r>
              <a:rPr lang="fr-FR" sz="2000" dirty="0" smtClean="0"/>
              <a:t> </a:t>
            </a:r>
            <a:r>
              <a:rPr lang="fr-FR" sz="2000" b="1" dirty="0" smtClean="0"/>
              <a:t>un composant </a:t>
            </a:r>
            <a:r>
              <a:rPr lang="fr-FR" sz="2000" dirty="0" smtClean="0"/>
              <a:t>potentiellement</a:t>
            </a:r>
            <a:r>
              <a:rPr lang="fr-FR" sz="2000" b="1" dirty="0" smtClean="0"/>
              <a:t> délétère</a:t>
            </a:r>
            <a:r>
              <a:rPr lang="fr-FR" sz="2000" dirty="0" smtClean="0"/>
              <a:t> ;</a:t>
            </a:r>
          </a:p>
          <a:p>
            <a:pPr>
              <a:lnSpc>
                <a:spcPct val="150000"/>
              </a:lnSpc>
            </a:pPr>
            <a:r>
              <a:rPr lang="fr-FR" sz="2000" dirty="0" err="1" smtClean="0"/>
              <a:t>_un</a:t>
            </a:r>
            <a:r>
              <a:rPr lang="fr-FR" sz="2000" dirty="0" smtClean="0"/>
              <a:t> aliment au-sein duquel </a:t>
            </a:r>
            <a:r>
              <a:rPr lang="fr-FR" sz="2000" b="1" dirty="0" smtClean="0"/>
              <a:t>un</a:t>
            </a:r>
            <a:r>
              <a:rPr lang="fr-FR" sz="2000" dirty="0" smtClean="0"/>
              <a:t> ou plusieurs</a:t>
            </a:r>
            <a:r>
              <a:rPr lang="fr-FR" sz="2000" b="1" dirty="0" smtClean="0"/>
              <a:t> composants</a:t>
            </a:r>
            <a:r>
              <a:rPr lang="fr-FR" sz="2000" dirty="0" smtClean="0"/>
              <a:t> </a:t>
            </a:r>
            <a:r>
              <a:rPr lang="fr-FR" sz="2000" i="1" dirty="0" smtClean="0"/>
              <a:t>ont été</a:t>
            </a:r>
            <a:r>
              <a:rPr lang="fr-FR" sz="2000" dirty="0" smtClean="0"/>
              <a:t> </a:t>
            </a:r>
            <a:r>
              <a:rPr lang="fr-FR" sz="2000" b="1" dirty="0" smtClean="0"/>
              <a:t>modifiés</a:t>
            </a:r>
            <a:r>
              <a:rPr lang="fr-FR" sz="2000" dirty="0" smtClean="0"/>
              <a:t> ;</a:t>
            </a:r>
          </a:p>
          <a:p>
            <a:pPr>
              <a:lnSpc>
                <a:spcPct val="150000"/>
              </a:lnSpc>
            </a:pPr>
            <a:r>
              <a:rPr lang="fr-FR" sz="2000" dirty="0" smtClean="0"/>
              <a:t>_ un aliment au sein duquel la </a:t>
            </a:r>
            <a:r>
              <a:rPr lang="fr-FR" sz="2000" b="1" dirty="0" smtClean="0"/>
              <a:t>biodisponibilité</a:t>
            </a:r>
            <a:r>
              <a:rPr lang="fr-FR" sz="2000" dirty="0" smtClean="0"/>
              <a:t> d'</a:t>
            </a:r>
            <a:r>
              <a:rPr lang="fr-FR" sz="2000" b="1" dirty="0" smtClean="0"/>
              <a:t>un</a:t>
            </a:r>
            <a:r>
              <a:rPr lang="fr-FR" sz="2000" dirty="0" smtClean="0"/>
              <a:t> ou de </a:t>
            </a:r>
            <a:r>
              <a:rPr lang="fr-FR" sz="2000" b="1" dirty="0" smtClean="0"/>
              <a:t>plusieurs composants</a:t>
            </a:r>
            <a:r>
              <a:rPr lang="fr-FR" sz="2000" dirty="0" smtClean="0"/>
              <a:t> </a:t>
            </a:r>
            <a:r>
              <a:rPr lang="fr-FR" sz="2000" i="1" dirty="0" smtClean="0"/>
              <a:t>a été</a:t>
            </a:r>
            <a:r>
              <a:rPr lang="fr-FR" sz="2000" dirty="0" smtClean="0"/>
              <a:t> </a:t>
            </a:r>
            <a:r>
              <a:rPr lang="fr-FR" sz="2000" b="1" dirty="0" smtClean="0"/>
              <a:t>modifiée</a:t>
            </a:r>
            <a:r>
              <a:rPr lang="fr-FR" sz="2000" dirty="0" smtClean="0"/>
              <a:t> ;</a:t>
            </a:r>
          </a:p>
          <a:p>
            <a:pPr>
              <a:lnSpc>
                <a:spcPct val="150000"/>
              </a:lnSpc>
            </a:pPr>
            <a:r>
              <a:rPr lang="fr-FR" sz="2000" dirty="0" smtClean="0"/>
              <a:t>_ </a:t>
            </a:r>
            <a:r>
              <a:rPr lang="fr-FR" sz="2000" b="1" dirty="0" smtClean="0"/>
              <a:t>toutes combinaisons</a:t>
            </a:r>
            <a:r>
              <a:rPr lang="fr-FR" sz="2000" dirty="0" smtClean="0"/>
              <a:t> de ce qui précède.</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6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96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6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96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142844" y="71422"/>
            <a:ext cx="8643998" cy="1143000"/>
          </a:xfrm>
        </p:spPr>
        <p:txBody>
          <a:bodyPr>
            <a:normAutofit fontScale="90000"/>
          </a:bodyPr>
          <a:lstStyle/>
          <a:p>
            <a:r>
              <a:rPr lang="fr-FR" sz="2800" dirty="0" smtClean="0"/>
              <a:t>4. Développement des aliments fonctionnels</a:t>
            </a:r>
            <a:br>
              <a:rPr lang="fr-FR" sz="2800" dirty="0" smtClean="0"/>
            </a:br>
            <a:r>
              <a:rPr lang="fr-FR" sz="2700" dirty="0" smtClean="0"/>
              <a:t> 4. 1. Détermination d'un aliment fonctionnel</a:t>
            </a: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25</a:t>
            </a:fld>
            <a:endParaRPr lang="fr-FR"/>
          </a:p>
        </p:txBody>
      </p:sp>
      <p:sp>
        <p:nvSpPr>
          <p:cNvPr id="50177" name="Rectangle 1"/>
          <p:cNvSpPr>
            <a:spLocks noChangeArrowheads="1"/>
          </p:cNvSpPr>
          <p:nvPr/>
        </p:nvSpPr>
        <p:spPr bwMode="auto">
          <a:xfrm>
            <a:off x="-142908" y="1571612"/>
            <a:ext cx="9144000" cy="40741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Etape d'identification et de mécanisme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(Démonstration d'un effet nutritionnel)</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Etude nutritionnelle humaine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(Dose, posologie, durée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Allégation</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(Amélioration de fonction ou réduction de risque de maladie)</a:t>
            </a:r>
          </a:p>
          <a:p>
            <a:pPr marL="0" marR="0" lvl="0" indent="0" algn="ctr" defTabSz="914400" rtl="0" eaLnBrk="0" fontAlgn="base" latinLnBrk="0" hangingPunct="0">
              <a:lnSpc>
                <a:spcPct val="15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Century Schoolbook" pitchFamily="18" charset="0"/>
                <a:ea typeface="Calibri" pitchFamily="34" charset="0"/>
                <a:cs typeface="Century" pitchFamily="18" charset="0"/>
              </a:rPr>
              <a:t>Fig. 1.</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Etapes essentielles pour le développement d'un aliment fonctionnel </a:t>
            </a:r>
            <a:r>
              <a:rPr kumimoji="0" lang="fr-FR" b="0"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[2]</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26</a:t>
            </a:fld>
            <a:endParaRPr lang="fr-FR"/>
          </a:p>
        </p:txBody>
      </p:sp>
      <p:graphicFrame>
        <p:nvGraphicFramePr>
          <p:cNvPr id="6" name="Diagramme 5"/>
          <p:cNvGraphicFramePr/>
          <p:nvPr/>
        </p:nvGraphicFramePr>
        <p:xfrm>
          <a:off x="357158" y="1142984"/>
          <a:ext cx="766350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8305" name="Rectangle 1"/>
          <p:cNvSpPr>
            <a:spLocks noChangeArrowheads="1"/>
          </p:cNvSpPr>
          <p:nvPr/>
        </p:nvSpPr>
        <p:spPr bwMode="auto">
          <a:xfrm>
            <a:off x="739380" y="6335933"/>
            <a:ext cx="6904454"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70C0"/>
                </a:solidFill>
                <a:effectLst/>
                <a:latin typeface="Century Schoolbook" pitchFamily="18" charset="0"/>
                <a:ea typeface="Calibri" pitchFamily="34" charset="0"/>
                <a:cs typeface="Century" pitchFamily="18" charset="0"/>
              </a:rPr>
              <a:t>Fig. 2.</a:t>
            </a:r>
            <a:r>
              <a:rPr kumimoji="0" lang="fr-FR" sz="1400"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Etapes de développement d'un aliment fonctionnel proposées par FFC </a:t>
            </a:r>
            <a:r>
              <a:rPr kumimoji="0" lang="fr-FR" sz="1400" b="0"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[2]</a:t>
            </a:r>
            <a:r>
              <a:rPr kumimoji="0" lang="fr-FR" sz="1400"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itre 1"/>
          <p:cNvSpPr txBox="1">
            <a:spLocks/>
          </p:cNvSpPr>
          <p:nvPr/>
        </p:nvSpPr>
        <p:spPr>
          <a:xfrm>
            <a:off x="142844" y="71422"/>
            <a:ext cx="8643998" cy="1143000"/>
          </a:xfrm>
          <a:prstGeom prst="rect">
            <a:avLst/>
          </a:prstGeom>
        </p:spPr>
        <p:txBody>
          <a:bodyPr vert="horz" anchor="b">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2800" b="0" i="0" u="none" strike="noStrike" kern="1200" cap="small" spc="0" normalizeH="0" baseline="0" noProof="0" smtClean="0">
                <a:ln>
                  <a:noFill/>
                </a:ln>
                <a:solidFill>
                  <a:schemeClr val="tx2"/>
                </a:solidFill>
                <a:effectLst/>
                <a:uLnTx/>
                <a:uFillTx/>
                <a:latin typeface="+mj-lt"/>
                <a:ea typeface="+mj-ea"/>
                <a:cs typeface="+mj-cs"/>
              </a:rPr>
              <a:t>4. Développement des aliments fonctionnels</a:t>
            </a:r>
            <a:br>
              <a:rPr kumimoji="0" lang="fr-FR" sz="2800" b="0" i="0" u="none" strike="noStrike" kern="1200" cap="small" spc="0" normalizeH="0" baseline="0" noProof="0" smtClean="0">
                <a:ln>
                  <a:noFill/>
                </a:ln>
                <a:solidFill>
                  <a:schemeClr val="tx2"/>
                </a:solidFill>
                <a:effectLst/>
                <a:uLnTx/>
                <a:uFillTx/>
                <a:latin typeface="+mj-lt"/>
                <a:ea typeface="+mj-ea"/>
                <a:cs typeface="+mj-cs"/>
              </a:rPr>
            </a:br>
            <a:r>
              <a:rPr kumimoji="0" lang="fr-FR" sz="2700" b="0" i="0" u="none" strike="noStrike" kern="1200" cap="small" spc="0" normalizeH="0" baseline="0" noProof="0" smtClean="0">
                <a:ln>
                  <a:noFill/>
                </a:ln>
                <a:solidFill>
                  <a:schemeClr val="tx2"/>
                </a:solidFill>
                <a:effectLst/>
                <a:uLnTx/>
                <a:uFillTx/>
                <a:latin typeface="+mj-lt"/>
                <a:ea typeface="+mj-ea"/>
                <a:cs typeface="+mj-cs"/>
              </a:rPr>
              <a:t> 4. 1. Détermination d'un aliment fonctionnel</a:t>
            </a:r>
            <a:r>
              <a:rPr kumimoji="0" lang="fr-FR" sz="2800" b="1" i="0" u="none" strike="noStrike" kern="1200" cap="small" spc="0" normalizeH="0" baseline="0" noProof="0" smtClean="0">
                <a:ln>
                  <a:noFill/>
                </a:ln>
                <a:solidFill>
                  <a:schemeClr val="tx2"/>
                </a:solidFill>
                <a:effectLst/>
                <a:uLnTx/>
                <a:uFillTx/>
                <a:latin typeface="+mj-lt"/>
                <a:ea typeface="+mj-ea"/>
                <a:cs typeface="+mj-cs"/>
              </a:rPr>
              <a:t/>
            </a:r>
            <a:br>
              <a:rPr kumimoji="0" lang="fr-FR" sz="2800" b="1" i="0" u="none" strike="noStrike" kern="1200" cap="small" spc="0" normalizeH="0" baseline="0" noProof="0" smtClean="0">
                <a:ln>
                  <a:noFill/>
                </a:ln>
                <a:solidFill>
                  <a:schemeClr val="tx2"/>
                </a:solidFill>
                <a:effectLst/>
                <a:uLnTx/>
                <a:uFillTx/>
                <a:latin typeface="+mj-lt"/>
                <a:ea typeface="+mj-ea"/>
                <a:cs typeface="+mj-cs"/>
              </a:rPr>
            </a:br>
            <a:endParaRPr kumimoji="0" lang="fr-FR" sz="28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830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500042"/>
            <a:ext cx="8929718" cy="1143000"/>
          </a:xfrm>
        </p:spPr>
        <p:txBody>
          <a:bodyPr>
            <a:normAutofit fontScale="90000"/>
          </a:bodyPr>
          <a:lstStyle/>
          <a:p>
            <a:r>
              <a:rPr lang="fr-FR" sz="2800" dirty="0" smtClean="0"/>
              <a:t>4. Développement des aliments fonctionnels</a:t>
            </a:r>
            <a:br>
              <a:rPr lang="fr-FR" sz="2800" dirty="0" smtClean="0"/>
            </a:br>
            <a:r>
              <a:rPr lang="fr-FR" sz="2700" b="1" dirty="0" smtClean="0"/>
              <a:t> </a:t>
            </a:r>
            <a:r>
              <a:rPr lang="fr-FR" sz="2700" dirty="0" smtClean="0"/>
              <a:t>4. 2. Notion des marqueurs dans le développement des aliments fonctionnels</a:t>
            </a: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27</a:t>
            </a:fld>
            <a:endParaRPr lang="fr-FR"/>
          </a:p>
        </p:txBody>
      </p:sp>
      <p:pic>
        <p:nvPicPr>
          <p:cNvPr id="99330" name="Picture 2"/>
          <p:cNvPicPr>
            <a:picLocks noChangeAspect="1" noChangeArrowheads="1"/>
          </p:cNvPicPr>
          <p:nvPr/>
        </p:nvPicPr>
        <p:blipFill>
          <a:blip r:embed="rId2"/>
          <a:srcRect l="4392" t="28320" r="5014" b="32617"/>
          <a:stretch>
            <a:fillRect/>
          </a:stretch>
        </p:blipFill>
        <p:spPr bwMode="auto">
          <a:xfrm>
            <a:off x="183404" y="4646780"/>
            <a:ext cx="8532000" cy="2068368"/>
          </a:xfrm>
          <a:prstGeom prst="rect">
            <a:avLst/>
          </a:prstGeom>
          <a:noFill/>
          <a:ln w="9525">
            <a:solidFill>
              <a:srgbClr val="00B050"/>
            </a:solidFill>
            <a:miter lim="800000"/>
            <a:headEnd/>
            <a:tailEnd/>
          </a:ln>
          <a:effectLst/>
        </p:spPr>
      </p:pic>
      <p:sp>
        <p:nvSpPr>
          <p:cNvPr id="9" name="Rectangle 8"/>
          <p:cNvSpPr/>
          <p:nvPr/>
        </p:nvSpPr>
        <p:spPr>
          <a:xfrm>
            <a:off x="214282" y="1357298"/>
            <a:ext cx="8429684" cy="923330"/>
          </a:xfrm>
          <a:prstGeom prst="rect">
            <a:avLst/>
          </a:prstGeom>
          <a:ln>
            <a:solidFill>
              <a:srgbClr val="0070C0"/>
            </a:solidFill>
          </a:ln>
        </p:spPr>
        <p:txBody>
          <a:bodyPr wrap="square">
            <a:spAutoFit/>
          </a:bodyPr>
          <a:lstStyle/>
          <a:p>
            <a:pPr algn="just"/>
            <a:r>
              <a:rPr lang="fr-FR" dirty="0" smtClean="0"/>
              <a:t>Il s'agit de l'ensemble d'éléments prédictifs des bénéfices potentiels d'un constituant alimentaire. Ces marqueurs soit sont </a:t>
            </a:r>
            <a:r>
              <a:rPr lang="fr-FR" b="1" dirty="0" smtClean="0"/>
              <a:t>directement </a:t>
            </a:r>
            <a:r>
              <a:rPr lang="fr-FR" dirty="0" smtClean="0"/>
              <a:t>ou soit </a:t>
            </a:r>
            <a:r>
              <a:rPr lang="fr-FR" b="1" dirty="0" smtClean="0"/>
              <a:t>indirectement liés à la fonction ciblée</a:t>
            </a:r>
            <a:r>
              <a:rPr lang="fr-FR" dirty="0" smtClean="0"/>
              <a:t> par ce constituant. </a:t>
            </a:r>
            <a:endParaRPr lang="fr-FR" dirty="0"/>
          </a:p>
        </p:txBody>
      </p:sp>
      <p:sp>
        <p:nvSpPr>
          <p:cNvPr id="11" name="Rectangle 10"/>
          <p:cNvSpPr/>
          <p:nvPr/>
        </p:nvSpPr>
        <p:spPr>
          <a:xfrm>
            <a:off x="214282" y="2719984"/>
            <a:ext cx="8429684" cy="1477328"/>
          </a:xfrm>
          <a:prstGeom prst="rect">
            <a:avLst/>
          </a:prstGeom>
          <a:ln>
            <a:solidFill>
              <a:srgbClr val="0070C0"/>
            </a:solidFill>
          </a:ln>
        </p:spPr>
        <p:txBody>
          <a:bodyPr wrap="square">
            <a:spAutoFit/>
          </a:bodyPr>
          <a:lstStyle/>
          <a:p>
            <a:pPr algn="just"/>
            <a:r>
              <a:rPr lang="fr-FR" b="1" dirty="0" smtClean="0"/>
              <a:t>Les marqueurs directs</a:t>
            </a:r>
            <a:r>
              <a:rPr lang="fr-FR" dirty="0" smtClean="0"/>
              <a:t> sont dits "</a:t>
            </a:r>
            <a:r>
              <a:rPr lang="fr-FR" b="1" dirty="0" smtClean="0"/>
              <a:t>facteurs</a:t>
            </a:r>
            <a:r>
              <a:rPr lang="fr-FR" dirty="0" smtClean="0"/>
              <a:t>", </a:t>
            </a:r>
            <a:r>
              <a:rPr lang="fr-FR" i="1" dirty="0" smtClean="0"/>
              <a:t>impliqués dans les processus physiologiques</a:t>
            </a:r>
            <a:r>
              <a:rPr lang="fr-FR" dirty="0" smtClean="0"/>
              <a:t>, alors que, </a:t>
            </a:r>
            <a:r>
              <a:rPr lang="fr-FR" b="1" dirty="0" smtClean="0"/>
              <a:t>ceux indirects</a:t>
            </a:r>
            <a:r>
              <a:rPr lang="fr-FR" dirty="0" smtClean="0"/>
              <a:t> sont appelés "</a:t>
            </a:r>
            <a:r>
              <a:rPr lang="fr-FR" b="1" dirty="0" smtClean="0"/>
              <a:t>indicateurs</a:t>
            </a:r>
            <a:r>
              <a:rPr lang="fr-FR" dirty="0" smtClean="0"/>
              <a:t>", </a:t>
            </a:r>
            <a:r>
              <a:rPr lang="fr-FR" i="1" dirty="0" smtClean="0"/>
              <a:t>issus généralement d'un métabolisme</a:t>
            </a:r>
            <a:r>
              <a:rPr lang="fr-FR" dirty="0" smtClean="0"/>
              <a:t> (anabolisme ou catabolisme). Ces marqueurs peuvent être </a:t>
            </a:r>
            <a:r>
              <a:rPr lang="fr-FR" b="1" dirty="0" smtClean="0"/>
              <a:t>de nature</a:t>
            </a:r>
            <a:r>
              <a:rPr lang="fr-FR" dirty="0" smtClean="0"/>
              <a:t> </a:t>
            </a:r>
            <a:r>
              <a:rPr lang="fr-FR" b="1" dirty="0" smtClean="0"/>
              <a:t>biochimique</a:t>
            </a:r>
            <a:r>
              <a:rPr lang="fr-FR" dirty="0" smtClean="0"/>
              <a:t>, </a:t>
            </a:r>
            <a:r>
              <a:rPr lang="fr-FR" b="1" dirty="0" smtClean="0"/>
              <a:t>physiologique</a:t>
            </a:r>
            <a:r>
              <a:rPr lang="fr-FR" dirty="0" smtClean="0"/>
              <a:t>, </a:t>
            </a:r>
            <a:r>
              <a:rPr lang="fr-FR" b="1" dirty="0" smtClean="0"/>
              <a:t>comportementale </a:t>
            </a:r>
            <a:r>
              <a:rPr lang="fr-FR" dirty="0" smtClean="0"/>
              <a:t>ou </a:t>
            </a:r>
            <a:r>
              <a:rPr lang="fr-FR" b="1" dirty="0" smtClean="0"/>
              <a:t>psychologique </a:t>
            </a:r>
            <a:r>
              <a:rPr lang="fr-FR" dirty="0" smtClean="0"/>
              <a:t>(</a:t>
            </a:r>
            <a:r>
              <a:rPr lang="fr-FR" b="1" dirty="0" smtClean="0"/>
              <a:t>Fig. 3</a:t>
            </a:r>
            <a:r>
              <a:rPr lang="fr-FR" dirty="0" smtClean="0"/>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142860"/>
            <a:ext cx="8929718" cy="1143000"/>
          </a:xfrm>
        </p:spPr>
        <p:txBody>
          <a:bodyPr>
            <a:normAutofit fontScale="90000"/>
          </a:bodyPr>
          <a:lstStyle/>
          <a:p>
            <a:r>
              <a:rPr lang="fr-FR" sz="2400" b="1" dirty="0" smtClean="0"/>
              <a:t>5. Notion d'allégation </a:t>
            </a:r>
            <a:br>
              <a:rPr lang="fr-FR" sz="2400" b="1" dirty="0" smtClean="0"/>
            </a:b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28</a:t>
            </a:fld>
            <a:endParaRPr lang="fr-FR"/>
          </a:p>
        </p:txBody>
      </p:sp>
      <p:sp>
        <p:nvSpPr>
          <p:cNvPr id="9" name="Rectangle 8"/>
          <p:cNvSpPr/>
          <p:nvPr/>
        </p:nvSpPr>
        <p:spPr>
          <a:xfrm>
            <a:off x="214282" y="728473"/>
            <a:ext cx="8429684" cy="1200329"/>
          </a:xfrm>
          <a:prstGeom prst="rect">
            <a:avLst/>
          </a:prstGeom>
          <a:ln>
            <a:solidFill>
              <a:srgbClr val="0070C0"/>
            </a:solidFill>
          </a:ln>
        </p:spPr>
        <p:txBody>
          <a:bodyPr wrap="square">
            <a:spAutoFit/>
          </a:bodyPr>
          <a:lstStyle/>
          <a:p>
            <a:pPr algn="ctr"/>
            <a:r>
              <a:rPr lang="fr-FR" i="1" dirty="0" smtClean="0"/>
              <a:t>Selon le Codex </a:t>
            </a:r>
            <a:r>
              <a:rPr lang="fr-FR" i="1" dirty="0" err="1" smtClean="0"/>
              <a:t>Alimentarius</a:t>
            </a:r>
            <a:r>
              <a:rPr lang="fr-FR" dirty="0" smtClean="0"/>
              <a:t>, une allégation est définie comme :</a:t>
            </a:r>
          </a:p>
          <a:p>
            <a:pPr algn="ctr"/>
            <a:r>
              <a:rPr lang="fr-FR" dirty="0" smtClean="0"/>
              <a:t> "</a:t>
            </a:r>
            <a:r>
              <a:rPr lang="fr-FR" i="1" dirty="0" smtClean="0"/>
              <a:t>toute représentation qui affirme, suggère ou implique qu'</a:t>
            </a:r>
            <a:r>
              <a:rPr lang="fr-FR" b="1" i="1" dirty="0" smtClean="0"/>
              <a:t>un aliment a certaines caractéristique</a:t>
            </a:r>
            <a:r>
              <a:rPr lang="fr-FR" i="1" dirty="0" smtClean="0"/>
              <a:t> concernant son origine, ses propriétés nutritionnelles … ou toute autre qualité</a:t>
            </a:r>
            <a:r>
              <a:rPr lang="fr-FR" dirty="0" smtClean="0"/>
              <a:t>".</a:t>
            </a:r>
          </a:p>
        </p:txBody>
      </p:sp>
      <p:sp>
        <p:nvSpPr>
          <p:cNvPr id="11" name="Rectangle 10"/>
          <p:cNvSpPr/>
          <p:nvPr/>
        </p:nvSpPr>
        <p:spPr>
          <a:xfrm>
            <a:off x="214282" y="2143116"/>
            <a:ext cx="8429684" cy="646331"/>
          </a:xfrm>
          <a:prstGeom prst="rect">
            <a:avLst/>
          </a:prstGeom>
          <a:ln>
            <a:solidFill>
              <a:srgbClr val="0070C0"/>
            </a:solidFill>
          </a:ln>
        </p:spPr>
        <p:txBody>
          <a:bodyPr wrap="square">
            <a:spAutoFit/>
          </a:bodyPr>
          <a:lstStyle/>
          <a:p>
            <a:pPr algn="ctr"/>
            <a:r>
              <a:rPr lang="fr-FR" dirty="0" smtClean="0"/>
              <a:t>Elle est associée à un produit donnée pour informer le consommateur sur son effet particulier.</a:t>
            </a:r>
            <a:endParaRPr lang="fr-FR" dirty="0"/>
          </a:p>
        </p:txBody>
      </p:sp>
      <p:sp>
        <p:nvSpPr>
          <p:cNvPr id="12" name="Rectangle 11"/>
          <p:cNvSpPr/>
          <p:nvPr/>
        </p:nvSpPr>
        <p:spPr>
          <a:xfrm>
            <a:off x="214282" y="3000372"/>
            <a:ext cx="8429684" cy="1754326"/>
          </a:xfrm>
          <a:prstGeom prst="rect">
            <a:avLst/>
          </a:prstGeom>
          <a:ln>
            <a:solidFill>
              <a:srgbClr val="0070C0"/>
            </a:solidFill>
          </a:ln>
        </p:spPr>
        <p:txBody>
          <a:bodyPr wrap="square">
            <a:spAutoFit/>
          </a:bodyPr>
          <a:lstStyle/>
          <a:p>
            <a:r>
              <a:rPr lang="fr-FR" dirty="0" smtClean="0"/>
              <a:t>Le </a:t>
            </a:r>
            <a:r>
              <a:rPr lang="fr-FR" i="1" dirty="0" smtClean="0"/>
              <a:t>Codex </a:t>
            </a:r>
            <a:r>
              <a:rPr lang="fr-FR" i="1" dirty="0" err="1" smtClean="0"/>
              <a:t>Alimentarius</a:t>
            </a:r>
            <a:r>
              <a:rPr lang="fr-FR" dirty="0" smtClean="0"/>
              <a:t> a défini quatre différentes allégations [2], il s'agit de :</a:t>
            </a:r>
          </a:p>
          <a:p>
            <a:r>
              <a:rPr lang="fr-FR" dirty="0" smtClean="0"/>
              <a:t>_ l'allégation qui se réfère </a:t>
            </a:r>
            <a:r>
              <a:rPr lang="fr-FR" i="1" dirty="0" smtClean="0"/>
              <a:t>aux recommandations nutritionnelles</a:t>
            </a:r>
            <a:r>
              <a:rPr lang="fr-FR" dirty="0" smtClean="0"/>
              <a:t> ;</a:t>
            </a:r>
          </a:p>
          <a:p>
            <a:r>
              <a:rPr lang="fr-FR" dirty="0" smtClean="0"/>
              <a:t>_ l'allégation qui se réfère </a:t>
            </a:r>
            <a:r>
              <a:rPr lang="fr-FR" i="1" dirty="0" smtClean="0"/>
              <a:t>au contenu nutritionnel</a:t>
            </a:r>
            <a:r>
              <a:rPr lang="fr-FR" dirty="0" smtClean="0"/>
              <a:t> ;</a:t>
            </a:r>
          </a:p>
          <a:p>
            <a:r>
              <a:rPr lang="fr-FR" dirty="0" smtClean="0"/>
              <a:t>_ l'allégation </a:t>
            </a:r>
            <a:r>
              <a:rPr lang="fr-FR" i="1" dirty="0" smtClean="0"/>
              <a:t>comparative</a:t>
            </a:r>
            <a:r>
              <a:rPr lang="fr-FR" dirty="0" smtClean="0"/>
              <a:t> (réduit en, moins de, plus de …) ;</a:t>
            </a:r>
          </a:p>
          <a:p>
            <a:r>
              <a:rPr lang="fr-FR" dirty="0" smtClean="0"/>
              <a:t>_ </a:t>
            </a:r>
            <a:r>
              <a:rPr lang="fr-FR" b="1" dirty="0" smtClean="0"/>
              <a:t>l'allégation qui décrit la fonction d'un nutriment</a:t>
            </a:r>
            <a:r>
              <a:rPr lang="fr-FR" dirty="0" smtClean="0"/>
              <a:t> (contient, contribue au développement …).</a:t>
            </a:r>
            <a:endParaRPr lang="fr-FR" dirty="0"/>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0353" name="AutoShape 1"/>
          <p:cNvSpPr>
            <a:spLocks noChangeArrowheads="1"/>
          </p:cNvSpPr>
          <p:nvPr/>
        </p:nvSpPr>
        <p:spPr bwMode="auto">
          <a:xfrm>
            <a:off x="285720" y="5143512"/>
            <a:ext cx="7643866" cy="1250950"/>
          </a:xfrm>
          <a:prstGeom prst="roundRect">
            <a:avLst>
              <a:gd name="adj" fmla="val 16667"/>
            </a:avLst>
          </a:prstGeom>
          <a:solidFill>
            <a:srgbClr val="FFFFFF"/>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rgbClr val="7030A0"/>
                </a:solidFill>
                <a:effectLst/>
                <a:latin typeface="Century Schoolbook" pitchFamily="18" charset="0"/>
                <a:ea typeface="Calibri" pitchFamily="34" charset="0"/>
                <a:cs typeface="Century" pitchFamily="18" charset="0"/>
              </a:rPr>
              <a:t>Remarque :</a:t>
            </a:r>
            <a:endParaRPr kumimoji="0" lang="fr-FR" sz="1000" b="0" i="0" u="none" strike="noStrike" cap="none" normalizeH="0" baseline="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smtClean="0">
                <a:ln>
                  <a:noFill/>
                </a:ln>
                <a:solidFill>
                  <a:schemeClr val="tx1"/>
                </a:solidFill>
                <a:effectLst/>
                <a:latin typeface="Century Schoolbook" pitchFamily="18" charset="0"/>
                <a:ea typeface="Calibri" pitchFamily="34" charset="0"/>
                <a:cs typeface="Century" pitchFamily="18" charset="0"/>
              </a:rPr>
              <a:t>Selon la commission européenne et les organisations américaines, les trois premières allégations citées sont dites </a:t>
            </a:r>
            <a:r>
              <a:rPr kumimoji="0" lang="fr-FR" sz="1600" b="1" i="0" u="none" strike="noStrike" cap="none" normalizeH="0" baseline="0" smtClean="0">
                <a:ln>
                  <a:noFill/>
                </a:ln>
                <a:solidFill>
                  <a:schemeClr val="tx1"/>
                </a:solidFill>
                <a:effectLst/>
                <a:latin typeface="Century Schoolbook" pitchFamily="18" charset="0"/>
                <a:ea typeface="Calibri" pitchFamily="34" charset="0"/>
                <a:cs typeface="Century" pitchFamily="18" charset="0"/>
              </a:rPr>
              <a:t>allégations nutritionnelles</a:t>
            </a:r>
            <a:r>
              <a:rPr kumimoji="0" lang="fr-FR" sz="1600" b="0" i="0" u="none" strike="noStrike" cap="none" normalizeH="0" baseline="0" smtClean="0">
                <a:ln>
                  <a:noFill/>
                </a:ln>
                <a:solidFill>
                  <a:schemeClr val="tx1"/>
                </a:solidFill>
                <a:effectLst/>
                <a:latin typeface="Century Schoolbook" pitchFamily="18" charset="0"/>
                <a:ea typeface="Calibri" pitchFamily="34" charset="0"/>
                <a:cs typeface="Century" pitchFamily="18" charset="0"/>
              </a:rPr>
              <a:t> et la dernière est </a:t>
            </a:r>
            <a:r>
              <a:rPr kumimoji="0" lang="fr-FR" sz="1600" b="1" i="0" u="none" strike="noStrike" cap="none" normalizeH="0" baseline="0" smtClean="0">
                <a:ln>
                  <a:noFill/>
                </a:ln>
                <a:solidFill>
                  <a:schemeClr val="tx1"/>
                </a:solidFill>
                <a:effectLst/>
                <a:latin typeface="Century Schoolbook" pitchFamily="18" charset="0"/>
                <a:ea typeface="Calibri" pitchFamily="34" charset="0"/>
                <a:cs typeface="Century" pitchFamily="18" charset="0"/>
              </a:rPr>
              <a:t>l'allégation santé </a:t>
            </a:r>
            <a:r>
              <a:rPr kumimoji="0" lang="fr-FR" sz="1600" b="0" i="0" u="none" strike="noStrike" cap="none" normalizeH="0" baseline="0" smtClean="0">
                <a:ln>
                  <a:noFill/>
                </a:ln>
                <a:solidFill>
                  <a:srgbClr val="7030A0"/>
                </a:solidFill>
                <a:effectLst/>
                <a:latin typeface="Century Schoolbook" pitchFamily="18" charset="0"/>
                <a:ea typeface="Calibri" pitchFamily="34" charset="0"/>
                <a:cs typeface="Times New Roman" pitchFamily="18" charset="0"/>
              </a:rPr>
              <a:t>[1]</a:t>
            </a:r>
            <a:r>
              <a:rPr kumimoji="0" lang="fr-FR" sz="1600" b="0" i="0" u="none" strike="noStrike" cap="none" normalizeH="0" baseline="0" smtClean="0">
                <a:ln>
                  <a:noFill/>
                </a:ln>
                <a:solidFill>
                  <a:schemeClr val="tx1"/>
                </a:solidFill>
                <a:effectLst/>
                <a:latin typeface="Century Schoolbook" pitchFamily="18" charset="0"/>
                <a:ea typeface="Calibri" pitchFamily="34" charset="0"/>
                <a:cs typeface="Times New Roman" pitchFamily="18" charset="0"/>
              </a:rPr>
              <a:t>.</a:t>
            </a:r>
            <a:endParaRPr kumimoji="0" lang="fr-FR" sz="10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0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03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142860"/>
            <a:ext cx="8929718" cy="1143000"/>
          </a:xfrm>
        </p:spPr>
        <p:txBody>
          <a:bodyPr>
            <a:normAutofit fontScale="90000"/>
          </a:bodyPr>
          <a:lstStyle/>
          <a:p>
            <a:r>
              <a:rPr lang="fr-FR" sz="2400" b="1" dirty="0" smtClean="0"/>
              <a:t>5. Notion d'allégation </a:t>
            </a:r>
            <a:br>
              <a:rPr lang="fr-FR" sz="2400" b="1" dirty="0" smtClean="0"/>
            </a:b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29</a:t>
            </a:fld>
            <a:endParaRPr lang="fr-FR"/>
          </a:p>
        </p:txBody>
      </p:sp>
      <p:sp>
        <p:nvSpPr>
          <p:cNvPr id="9" name="Rectangle 8"/>
          <p:cNvSpPr/>
          <p:nvPr/>
        </p:nvSpPr>
        <p:spPr>
          <a:xfrm>
            <a:off x="214282" y="728473"/>
            <a:ext cx="8429684" cy="1200329"/>
          </a:xfrm>
          <a:prstGeom prst="rect">
            <a:avLst/>
          </a:prstGeom>
          <a:ln>
            <a:solidFill>
              <a:srgbClr val="0070C0"/>
            </a:solidFill>
          </a:ln>
        </p:spPr>
        <p:txBody>
          <a:bodyPr wrap="square">
            <a:spAutoFit/>
          </a:bodyPr>
          <a:lstStyle/>
          <a:p>
            <a:pPr algn="ctr"/>
            <a:r>
              <a:rPr lang="fr-FR" b="1" dirty="0" smtClean="0"/>
              <a:t>L'allégation santé</a:t>
            </a:r>
            <a:r>
              <a:rPr lang="fr-FR" dirty="0" smtClean="0"/>
              <a:t> est </a:t>
            </a:r>
            <a:r>
              <a:rPr lang="fr-FR" b="1" dirty="0" smtClean="0"/>
              <a:t>spécifique aux aliments fonctionnels</a:t>
            </a:r>
            <a:r>
              <a:rPr lang="fr-FR" dirty="0" smtClean="0"/>
              <a:t>. </a:t>
            </a:r>
          </a:p>
          <a:p>
            <a:pPr algn="ctr"/>
            <a:r>
              <a:rPr lang="fr-FR" dirty="0" smtClean="0"/>
              <a:t>Elle est scindée en </a:t>
            </a:r>
            <a:r>
              <a:rPr lang="fr-FR" b="1" dirty="0" smtClean="0"/>
              <a:t>deux catégories</a:t>
            </a:r>
            <a:r>
              <a:rPr lang="fr-FR" dirty="0" smtClean="0"/>
              <a:t>, " </a:t>
            </a:r>
            <a:r>
              <a:rPr lang="fr-FR" b="1" dirty="0" smtClean="0"/>
              <a:t>allégation de type A </a:t>
            </a:r>
            <a:r>
              <a:rPr lang="fr-FR" dirty="0" smtClean="0"/>
              <a:t>" est faite pour souligner " </a:t>
            </a:r>
            <a:r>
              <a:rPr lang="fr-FR" i="1" dirty="0" smtClean="0"/>
              <a:t>une amélioration de la fonction</a:t>
            </a:r>
            <a:r>
              <a:rPr lang="fr-FR" dirty="0" smtClean="0"/>
              <a:t> " et " </a:t>
            </a:r>
            <a:r>
              <a:rPr lang="fr-FR" b="1" dirty="0" smtClean="0"/>
              <a:t>allégation de type B</a:t>
            </a:r>
            <a:r>
              <a:rPr lang="fr-FR" dirty="0" smtClean="0"/>
              <a:t> " pour justifier " une </a:t>
            </a:r>
            <a:r>
              <a:rPr lang="fr-FR" i="1" dirty="0" smtClean="0"/>
              <a:t>réduction du risque d'une maladie</a:t>
            </a:r>
            <a:r>
              <a:rPr lang="fr-FR" dirty="0" smtClean="0"/>
              <a:t> ".</a:t>
            </a: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00353" name="AutoShape 1"/>
          <p:cNvSpPr>
            <a:spLocks noChangeArrowheads="1"/>
          </p:cNvSpPr>
          <p:nvPr/>
        </p:nvSpPr>
        <p:spPr bwMode="auto">
          <a:xfrm>
            <a:off x="285720" y="2071678"/>
            <a:ext cx="7929618" cy="1250950"/>
          </a:xfrm>
          <a:prstGeom prst="roundRect">
            <a:avLst>
              <a:gd name="adj" fmla="val 16667"/>
            </a:avLst>
          </a:prstGeom>
          <a:solidFill>
            <a:srgbClr val="FFFFFF"/>
          </a:solidFill>
          <a:ln w="9525">
            <a:solidFill>
              <a:srgbClr val="7030A0"/>
            </a:solidFill>
            <a:round/>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7030A0"/>
                </a:solidFill>
                <a:effectLst/>
                <a:latin typeface="Century Schoolbook" pitchFamily="18" charset="0"/>
                <a:ea typeface="Calibri" pitchFamily="34" charset="0"/>
                <a:cs typeface="Century" pitchFamily="18" charset="0"/>
              </a:rPr>
              <a:t>Remarque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r>
              <a:rPr lang="fr-FR" dirty="0" smtClean="0"/>
              <a:t>Une allégation peut être formulée par trois composantes. Ces dernières peuvent être séparées ou combinées (</a:t>
            </a:r>
            <a:r>
              <a:rPr lang="fr-FR" b="1" dirty="0" smtClean="0"/>
              <a:t>Fig. 3</a:t>
            </a:r>
            <a:r>
              <a:rPr lang="fr-FR" dirty="0" smtClean="0"/>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1378" name="Picture 2"/>
          <p:cNvPicPr>
            <a:picLocks noChangeAspect="1" noChangeArrowheads="1"/>
          </p:cNvPicPr>
          <p:nvPr/>
        </p:nvPicPr>
        <p:blipFill>
          <a:blip r:embed="rId2"/>
          <a:srcRect l="20864" t="32226" r="17093" b="39453"/>
          <a:stretch>
            <a:fillRect/>
          </a:stretch>
        </p:blipFill>
        <p:spPr bwMode="auto">
          <a:xfrm>
            <a:off x="571472" y="3571876"/>
            <a:ext cx="8072494" cy="2071702"/>
          </a:xfrm>
          <a:prstGeom prst="rect">
            <a:avLst/>
          </a:prstGeom>
          <a:noFill/>
          <a:ln w="9525">
            <a:solidFill>
              <a:srgbClr val="00B05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3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a:t>
            </a:r>
            <a:r>
              <a:rPr lang="fr-FR" sz="4000" dirty="0" err="1" smtClean="0">
                <a:effectLst>
                  <a:outerShdw blurRad="38100" dist="38100" dir="2700000" algn="tl">
                    <a:srgbClr val="000000">
                      <a:alpha val="43137"/>
                    </a:srgbClr>
                  </a:outerShdw>
                </a:effectLst>
              </a:rPr>
              <a:t>recquis</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32" y="1214422"/>
            <a:ext cx="8686800" cy="3643338"/>
          </a:xfrm>
        </p:spPr>
        <p:txBody>
          <a:bodyPr>
            <a:noAutofit/>
          </a:bodyPr>
          <a:lstStyle/>
          <a:p>
            <a:pPr marL="355600" indent="0" algn="just">
              <a:buNone/>
            </a:pPr>
            <a:r>
              <a:rPr lang="fr-FR" sz="3200" dirty="0" smtClean="0"/>
              <a:t>	Avoir des connaissances sur quelles définitions liées aux aliments fonctionnels :</a:t>
            </a:r>
            <a:endParaRPr lang="fr-FR" sz="3200" b="1" dirty="0" smtClean="0"/>
          </a:p>
          <a:p>
            <a:pPr marL="355600" indent="0"/>
            <a:r>
              <a:rPr lang="fr-FR" sz="3200" dirty="0" smtClean="0"/>
              <a:t> les sciences de la nutrition, la nutrition ;</a:t>
            </a:r>
            <a:endParaRPr lang="fr-FR" sz="3200" b="1" dirty="0" smtClean="0"/>
          </a:p>
          <a:p>
            <a:pPr marL="355600" indent="0"/>
            <a:r>
              <a:rPr lang="fr-FR" sz="3200" dirty="0" smtClean="0"/>
              <a:t> un aliment, un nutriment ;</a:t>
            </a:r>
            <a:endParaRPr lang="fr-FR" sz="3200" b="1" dirty="0" smtClean="0"/>
          </a:p>
          <a:p>
            <a:pPr marL="355600" indent="0"/>
            <a:r>
              <a:rPr lang="fr-FR" sz="3200" dirty="0" smtClean="0"/>
              <a:t> les composés biologiquement actifs ;</a:t>
            </a:r>
            <a:endParaRPr lang="fr-FR" sz="3200" b="1" dirty="0" smtClean="0"/>
          </a:p>
          <a:p>
            <a:pPr marL="355600" indent="0"/>
            <a:r>
              <a:rPr lang="fr-FR" sz="3200" dirty="0" smtClean="0"/>
              <a:t> la fonctionnalité d'un aliment.</a:t>
            </a:r>
            <a:endParaRPr lang="fr-FR" sz="3200" b="1" dirty="0" smtClean="0"/>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142860"/>
            <a:ext cx="8929718" cy="1143000"/>
          </a:xfrm>
        </p:spPr>
        <p:txBody>
          <a:bodyPr>
            <a:normAutofit fontScale="90000"/>
          </a:bodyPr>
          <a:lstStyle/>
          <a:p>
            <a:r>
              <a:rPr lang="fr-FR" sz="2400" b="1" dirty="0" smtClean="0"/>
              <a:t>5. Notion d'allégation </a:t>
            </a:r>
            <a:br>
              <a:rPr lang="fr-FR" sz="2400" b="1" dirty="0" smtClean="0"/>
            </a:b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30</a:t>
            </a:fld>
            <a:endParaRPr lang="fr-F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1" name="Image 10"/>
          <p:cNvPicPr/>
          <p:nvPr/>
        </p:nvPicPr>
        <p:blipFill>
          <a:blip r:embed="rId2"/>
          <a:srcRect t="4839" b="8064"/>
          <a:stretch>
            <a:fillRect/>
          </a:stretch>
        </p:blipFill>
        <p:spPr bwMode="auto">
          <a:xfrm>
            <a:off x="571472" y="1214422"/>
            <a:ext cx="7572428" cy="38576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142860"/>
            <a:ext cx="8929718" cy="1143000"/>
          </a:xfrm>
        </p:spPr>
        <p:txBody>
          <a:bodyPr>
            <a:normAutofit fontScale="90000"/>
          </a:bodyPr>
          <a:lstStyle/>
          <a:p>
            <a:r>
              <a:rPr lang="fr-FR" sz="2400" b="1" dirty="0" smtClean="0"/>
              <a:t>5. Notion d'allégation </a:t>
            </a:r>
            <a:br>
              <a:rPr lang="fr-FR" sz="2400" b="1" dirty="0" smtClean="0"/>
            </a:b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31</a:t>
            </a:fld>
            <a:endParaRPr lang="fr-F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7" name="Image 6"/>
          <p:cNvPicPr/>
          <p:nvPr/>
        </p:nvPicPr>
        <p:blipFill>
          <a:blip r:embed="rId2"/>
          <a:srcRect t="8475" b="8475"/>
          <a:stretch>
            <a:fillRect/>
          </a:stretch>
        </p:blipFill>
        <p:spPr bwMode="auto">
          <a:xfrm>
            <a:off x="642910" y="1428736"/>
            <a:ext cx="7500990" cy="350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3109850" y="1285860"/>
            <a:ext cx="285752" cy="1862048"/>
          </a:xfrm>
          <a:prstGeom prst="rect">
            <a:avLst/>
          </a:prstGeom>
          <a:noFill/>
        </p:spPr>
        <p:txBody>
          <a:bodyPr wrap="square" rtlCol="0">
            <a:spAutoFit/>
          </a:bodyPr>
          <a:lstStyle/>
          <a:p>
            <a:r>
              <a:rPr lang="fr-FR" sz="11500" dirty="0" smtClean="0">
                <a:solidFill>
                  <a:schemeClr val="bg1"/>
                </a:solidFill>
              </a:rPr>
              <a:t>2</a:t>
            </a:r>
            <a:endParaRPr lang="fr-FR" sz="11500" dirty="0">
              <a:solidFill>
                <a:schemeClr val="bg1"/>
              </a:solidFill>
            </a:endParaRPr>
          </a:p>
        </p:txBody>
      </p:sp>
      <p:sp>
        <p:nvSpPr>
          <p:cNvPr id="8" name="Titre 1"/>
          <p:cNvSpPr>
            <a:spLocks noGrp="1"/>
          </p:cNvSpPr>
          <p:nvPr>
            <p:ph type="title"/>
          </p:nvPr>
        </p:nvSpPr>
        <p:spPr>
          <a:xfrm>
            <a:off x="71438" y="142860"/>
            <a:ext cx="8929718" cy="1143000"/>
          </a:xfrm>
        </p:spPr>
        <p:txBody>
          <a:bodyPr>
            <a:normAutofit fontScale="90000"/>
          </a:bodyPr>
          <a:lstStyle/>
          <a:p>
            <a:r>
              <a:rPr lang="fr-FR" sz="2400" b="1" dirty="0" smtClean="0"/>
              <a:t>5. Notion d'allégation </a:t>
            </a:r>
            <a:br>
              <a:rPr lang="fr-FR" sz="2400" b="1" dirty="0" smtClean="0"/>
            </a:br>
            <a:r>
              <a:rPr lang="fr-FR" sz="2800" b="1" dirty="0" smtClean="0"/>
              <a:t/>
            </a:r>
            <a:br>
              <a:rPr lang="fr-FR" sz="2800" b="1" dirty="0" smtClean="0"/>
            </a:br>
            <a:endParaRPr lang="fr-FR" sz="2800" dirty="0"/>
          </a:p>
        </p:txBody>
      </p:sp>
      <p:sp>
        <p:nvSpPr>
          <p:cNvPr id="10" name="Espace réservé du numéro de diapositive 9"/>
          <p:cNvSpPr>
            <a:spLocks noGrp="1"/>
          </p:cNvSpPr>
          <p:nvPr>
            <p:ph type="sldNum" sz="quarter" idx="15"/>
          </p:nvPr>
        </p:nvSpPr>
        <p:spPr/>
        <p:txBody>
          <a:bodyPr/>
          <a:lstStyle/>
          <a:p>
            <a:fld id="{155D7C1F-9CF3-4F15-8BCF-7559A24EC2DD}" type="slidenum">
              <a:rPr lang="fr-FR" smtClean="0"/>
              <a:pPr/>
              <a:t>32</a:t>
            </a:fld>
            <a:endParaRPr lang="fr-FR"/>
          </a:p>
        </p:txBody>
      </p:sp>
      <p:sp>
        <p:nvSpPr>
          <p:cNvPr id="10035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9" name="Image 8"/>
          <p:cNvPicPr/>
          <p:nvPr/>
        </p:nvPicPr>
        <p:blipFill>
          <a:blip r:embed="rId2"/>
          <a:srcRect/>
          <a:stretch>
            <a:fillRect/>
          </a:stretch>
        </p:blipFill>
        <p:spPr bwMode="auto">
          <a:xfrm>
            <a:off x="1571604" y="1714488"/>
            <a:ext cx="5760720" cy="3238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0090"/>
            <a:ext cx="7829576" cy="1143000"/>
          </a:xfrm>
        </p:spPr>
        <p:txBody>
          <a:bodyPr>
            <a:normAutofit/>
          </a:bodyPr>
          <a:lstStyle/>
          <a:p>
            <a:pPr algn="ctr"/>
            <a:r>
              <a:rPr lang="fr-FR" sz="4000" dirty="0" smtClean="0">
                <a:effectLst>
                  <a:outerShdw blurRad="38100" dist="38100" dir="2700000" algn="tl">
                    <a:srgbClr val="000000">
                      <a:alpha val="43137"/>
                    </a:srgbClr>
                  </a:outerShdw>
                </a:effectLst>
              </a:rPr>
              <a:t>Post-test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686800" cy="3643338"/>
          </a:xfrm>
        </p:spPr>
        <p:txBody>
          <a:bodyPr>
            <a:noAutofit/>
          </a:bodyPr>
          <a:lstStyle/>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33</a:t>
            </a:fld>
            <a:endParaRPr lang="fr-FR"/>
          </a:p>
        </p:txBody>
      </p:sp>
      <p:sp>
        <p:nvSpPr>
          <p:cNvPr id="1025" name="Rectangle 1"/>
          <p:cNvSpPr>
            <a:spLocks noChangeArrowheads="1"/>
          </p:cNvSpPr>
          <p:nvPr/>
        </p:nvSpPr>
        <p:spPr bwMode="auto">
          <a:xfrm>
            <a:off x="285720" y="571480"/>
            <a:ext cx="8286808" cy="58862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rgbClr val="0070C0"/>
                </a:solidFill>
                <a:effectLst/>
                <a:latin typeface="Century Schoolbook" pitchFamily="18" charset="0"/>
                <a:ea typeface="Calibri" pitchFamily="34" charset="0"/>
                <a:cs typeface="Century" pitchFamily="18" charset="0"/>
              </a:rPr>
              <a:t>Tester vos connaissances acquises pendant le cours introductif sur les aliments fonctionnels.</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Quelle est l'origine des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sciences des aliments fonctionnels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Quelles sont-elles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les différentes disciplines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que l'on trouve dans les sciences des aliments fonctionnels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En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quelle année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et dans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quel pays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est-il apparu pour la première fois le terme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aliment fonctionnel</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Donnez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une définition</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aux aliments fonctionnels telle que vous la trouvez adéquate.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Citez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les points essentiels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qui doivent être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mentionnés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dans la définition des aliments fonctionnels et justifiez vos réponses.</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Un compliment alimentaire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peut-il considérer comme un aliment fonctionnel ? Justifier la réponse.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Quelles sont-elles les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étapes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qu'il faut suivre pour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développer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un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aliment</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afin qu'il serait labélisé aliment fonctionnel ?</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C'est quoi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un marqueur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et quel est son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rôle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dans le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développement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des aliments fonctionnels ? Donnez un exemple et précisez le type de marqueur.</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Définissez une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allégation santé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et décrivez sa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formulation</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 avec un exemple.</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Quelles sont-elles les </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catégories d'allégation </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santé.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5">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2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28644"/>
            <a:ext cx="7829576" cy="1143000"/>
          </a:xfrm>
        </p:spPr>
        <p:txBody>
          <a:bodyPr>
            <a:normAutofit/>
          </a:bodyPr>
          <a:lstStyle/>
          <a:p>
            <a:pPr algn="ctr"/>
            <a:r>
              <a:rPr lang="fr-FR" sz="4000" dirty="0" smtClean="0">
                <a:effectLst>
                  <a:outerShdw blurRad="38100" dist="38100" dir="2700000" algn="tl">
                    <a:srgbClr val="000000">
                      <a:alpha val="43137"/>
                    </a:srgbClr>
                  </a:outerShdw>
                </a:effectLst>
              </a:rPr>
              <a:t>Recherches</a:t>
            </a:r>
            <a:endParaRPr lang="fr-FR" sz="4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34</a:t>
            </a:fld>
            <a:endParaRPr lang="fr-F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91137" name="AutoShape 1"/>
          <p:cNvSpPr>
            <a:spLocks noChangeArrowheads="1"/>
          </p:cNvSpPr>
          <p:nvPr/>
        </p:nvSpPr>
        <p:spPr bwMode="auto">
          <a:xfrm>
            <a:off x="285720" y="785794"/>
            <a:ext cx="8429684" cy="5929354"/>
          </a:xfrm>
          <a:prstGeom prst="roundRect">
            <a:avLst>
              <a:gd name="adj" fmla="val 16667"/>
            </a:avLst>
          </a:prstGeom>
          <a:solidFill>
            <a:srgbClr val="FFFFFF"/>
          </a:solidFill>
          <a:ln w="9525">
            <a:solidFill>
              <a:srgbClr val="00B050"/>
            </a:solidFill>
            <a:round/>
            <a:headEnd/>
            <a:tailEnd/>
          </a:ln>
        </p:spPr>
        <p:txBody>
          <a:bodyPr vert="horz" wrap="square" lIns="91440" tIns="45720" rIns="91440" bIns="45720" numCol="1" anchor="t" anchorCtr="0" compatLnSpc="1">
            <a:prstTxWarp prst="textNoShape">
              <a:avLst/>
            </a:prstTxWarp>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_ Chercher dans la litt</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rature certains marqueurs des aliments fonctionnels.</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_ R</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pertorier ces marqueurs, s'agit-il des </a:t>
            </a:r>
            <a:r>
              <a:rPr kumimoji="0" lang="fr-FR" sz="23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facteurs</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ou des </a:t>
            </a:r>
            <a:r>
              <a:rPr kumimoji="0" lang="fr-FR" sz="2300" b="1"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indicateurs </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 </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_ Dans quels milieux biologiques sont-ils identifi</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s ? </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_ Par quelles m</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thodes ces marqueurs sont-ils d</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termin</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s?</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_ Discuter les fonctions biologiques de chaque constituant alimentaire fonctionnel mises en </a:t>
            </a:r>
            <a:r>
              <a:rPr kumimoji="0" lang="fr-FR" sz="2300" b="0" i="0" u="none" strike="noStrike" cap="none" normalizeH="0" baseline="0" dirty="0" smtClean="0">
                <a:ln>
                  <a:noFill/>
                </a:ln>
                <a:solidFill>
                  <a:schemeClr val="tx1"/>
                </a:solidFill>
                <a:effectLst/>
                <a:latin typeface="Calibri"/>
                <a:ea typeface="Calibri" pitchFamily="34" charset="0"/>
                <a:cs typeface="Arial" pitchFamily="34" charset="0"/>
              </a:rPr>
              <a:t>é</a:t>
            </a: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Arial" pitchFamily="34" charset="0"/>
              </a:rPr>
              <a:t>vidence par ces marqueurs. </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Chercher dans les supérettes ou sur le net les aliments fonctionnels portant des allégations.</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Préciser quelle catégorie d'allégation s'agit-il.</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entury Schoolbook" pitchFamily="18" charset="0"/>
                <a:ea typeface="Calibri" pitchFamily="34" charset="0"/>
                <a:cs typeface="Century" pitchFamily="18" charset="0"/>
              </a:rPr>
              <a:t>_ Reformuler les allégations trouvées séparément en les répertoriant en trois composantes. </a:t>
            </a: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13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113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113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113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113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113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Références</a:t>
            </a:r>
            <a:endParaRPr lang="fr-FR" sz="4000" dirty="0">
              <a:effectLst>
                <a:outerShdw blurRad="38100" dist="38100" dir="2700000" algn="tl">
                  <a:srgbClr val="000000">
                    <a:alpha val="43137"/>
                  </a:srgbClr>
                </a:outerShdw>
              </a:effectLst>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35</a:t>
            </a:fld>
            <a:endParaRPr lang="fr-FR"/>
          </a:p>
        </p:txBody>
      </p:sp>
      <p:sp>
        <p:nvSpPr>
          <p:cNvPr id="102401" name="Rectangle 1"/>
          <p:cNvSpPr>
            <a:spLocks noChangeArrowheads="1"/>
          </p:cNvSpPr>
          <p:nvPr/>
        </p:nvSpPr>
        <p:spPr bwMode="auto">
          <a:xfrm>
            <a:off x="285720" y="1214422"/>
            <a:ext cx="821537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[1].</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Martirosyan</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D. M. &amp; Singh J. (2015).</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en-GB"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A new definition of functional food by FFC: what makes a new definition unique?  </a:t>
            </a:r>
            <a:r>
              <a:rPr kumimoji="0" lang="fr-FR" b="0" i="1"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Functional</a:t>
            </a:r>
            <a:r>
              <a:rPr kumimoji="0" lang="fr-FR"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b="0" i="1"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Foods</a:t>
            </a:r>
            <a:r>
              <a:rPr kumimoji="0" lang="fr-FR"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in </a:t>
            </a:r>
            <a:r>
              <a:rPr kumimoji="0" lang="fr-FR" b="0" i="1"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Health</a:t>
            </a:r>
            <a:r>
              <a:rPr kumimoji="0" lang="fr-FR"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and </a:t>
            </a:r>
            <a:r>
              <a:rPr kumimoji="0" lang="fr-FR" b="0" i="1"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Disease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5(6): 209-223.</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b="1"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[2].</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fr-FR" b="1"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Roberfroid</a:t>
            </a:r>
            <a:r>
              <a:rPr kumimoji="0" lang="fr-FR"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M. (2008).</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Aliments fonctionnels: définitions, concepts et stratégies. Dans Aliments fonctionnels. </a:t>
            </a:r>
            <a:r>
              <a:rPr kumimoji="0" lang="fr-FR" b="0"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Roberfroid</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M., </a:t>
            </a:r>
            <a:r>
              <a:rPr kumimoji="0" lang="fr-FR" b="0"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Coxam</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V. &amp; </a:t>
            </a:r>
            <a:r>
              <a:rPr kumimoji="0" lang="fr-FR" b="0"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Delzenne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N. (</a:t>
            </a:r>
            <a:r>
              <a:rPr kumimoji="0" lang="fr-FR" b="0"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Eds</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2</a:t>
            </a:r>
            <a:r>
              <a:rPr kumimoji="0" lang="fr-FR" b="0" i="0" u="none" strike="noStrike" cap="none" normalizeH="0" baseline="30000" dirty="0" smtClean="0">
                <a:ln>
                  <a:noFill/>
                </a:ln>
                <a:solidFill>
                  <a:schemeClr val="tx1"/>
                </a:solidFill>
                <a:effectLst/>
                <a:latin typeface="Century Schoolbook" pitchFamily="18" charset="0"/>
                <a:ea typeface="Calibri" pitchFamily="34" charset="0"/>
                <a:cs typeface="Times New Roman" pitchFamily="18" charset="0"/>
              </a:rPr>
              <a:t>ème</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édition, </a:t>
            </a:r>
            <a:r>
              <a:rPr kumimoji="0" lang="fr-FR"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Tec &amp; Doc</a:t>
            </a:r>
            <a:r>
              <a:rPr kumimoji="0" lang="fr-FR"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Paris, France, P. 55-58.</a:t>
            </a:r>
            <a:endParaRPr kumimoji="0" lang="fr-FR"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rgbClr val="0070C0"/>
                </a:solidFill>
                <a:effectLst/>
                <a:latin typeface="Century Schoolbook" pitchFamily="18" charset="0"/>
                <a:ea typeface="Calibri" pitchFamily="34" charset="0"/>
                <a:cs typeface="Times New Roman" pitchFamily="18" charset="0"/>
              </a:rPr>
              <a:t>[3].</a:t>
            </a:r>
            <a:r>
              <a:rPr kumimoji="0" lang="en-GB"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a:t>
            </a:r>
            <a:r>
              <a:rPr kumimoji="0" lang="en-GB" b="1" i="0" u="none" strike="noStrike" cap="none" normalizeH="0" baseline="0" dirty="0" err="1" smtClean="0">
                <a:ln>
                  <a:noFill/>
                </a:ln>
                <a:solidFill>
                  <a:schemeClr val="tx1"/>
                </a:solidFill>
                <a:effectLst/>
                <a:latin typeface="Century Schoolbook" pitchFamily="18" charset="0"/>
                <a:ea typeface="Calibri" pitchFamily="34" charset="0"/>
                <a:cs typeface="Times New Roman" pitchFamily="18" charset="0"/>
              </a:rPr>
              <a:t>Hasler</a:t>
            </a:r>
            <a:r>
              <a:rPr kumimoji="0" lang="en-GB" b="1"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C. M. (2009).</a:t>
            </a:r>
            <a:r>
              <a:rPr kumimoji="0" lang="en-GB"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Brown AC: Position of the American Dietetic Association. </a:t>
            </a:r>
            <a:r>
              <a:rPr kumimoji="0" lang="en-GB" b="0" i="1"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Functional foods. Journal of the American Dietetic Association</a:t>
            </a:r>
            <a:r>
              <a:rPr kumimoji="0" lang="en-GB" b="0" i="0" u="none" strike="noStrike" cap="none" normalizeH="0" baseline="0" dirty="0" smtClean="0">
                <a:ln>
                  <a:noFill/>
                </a:ln>
                <a:solidFill>
                  <a:schemeClr val="tx1"/>
                </a:solidFill>
                <a:effectLst/>
                <a:latin typeface="Century Schoolbook" pitchFamily="18" charset="0"/>
                <a:ea typeface="Calibri" pitchFamily="34" charset="0"/>
                <a:cs typeface="Times New Roman" pitchFamily="18" charset="0"/>
              </a:rPr>
              <a:t>, 109: 735-746.</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solidFill>
                  <a:srgbClr val="00B050"/>
                </a:solidFill>
                <a:latin typeface="+mj-lt"/>
                <a:cs typeface="Times New Roman" pitchFamily="18" charset="0"/>
              </a:rPr>
              <a:t>Testez vos connaissances acquises.</a:t>
            </a:r>
          </a:p>
          <a:p>
            <a:pPr marL="0" indent="355600" algn="just">
              <a:buNone/>
            </a:pPr>
            <a:r>
              <a:rPr lang="fr-FR" sz="3200" dirty="0" smtClean="0"/>
              <a:t>Avant de commencer l'étude du cours introductif sur les aliments fonctionnels, il est préférable de vérifier que vous possédiez des connaissances de base sur : </a:t>
            </a:r>
          </a:p>
          <a:p>
            <a:pPr marL="0" indent="355600" algn="just">
              <a:buFont typeface="Wingdings" pitchFamily="2" charset="2"/>
              <a:buChar char="q"/>
            </a:pPr>
            <a:r>
              <a:rPr lang="fr-FR" sz="3200" b="1" dirty="0" smtClean="0"/>
              <a:t>les sciences de la nutrition</a:t>
            </a:r>
            <a:r>
              <a:rPr lang="fr-FR" sz="3200" dirty="0" smtClean="0"/>
              <a:t> ;</a:t>
            </a:r>
          </a:p>
          <a:p>
            <a:pPr marL="0" indent="355600" algn="just">
              <a:buFont typeface="Wingdings" pitchFamily="2" charset="2"/>
              <a:buChar char="q"/>
            </a:pPr>
            <a:r>
              <a:rPr lang="fr-FR" sz="3200" b="1" dirty="0" smtClean="0"/>
              <a:t>la notion d'un aliment, d’un </a:t>
            </a:r>
            <a:r>
              <a:rPr lang="fr-FR" sz="3200" b="1" dirty="0" err="1" smtClean="0"/>
              <a:t>nutri-ment</a:t>
            </a:r>
            <a:r>
              <a:rPr lang="fr-FR" sz="3200" dirty="0" smtClean="0"/>
              <a:t>;</a:t>
            </a:r>
          </a:p>
          <a:p>
            <a:pPr marL="0" indent="355600" algn="just">
              <a:buFont typeface="Wingdings" pitchFamily="2" charset="2"/>
              <a:buChar char="q"/>
            </a:pPr>
            <a:r>
              <a:rPr lang="fr-FR" sz="3200" b="1" dirty="0" smtClean="0"/>
              <a:t>un composé biologiquement actif</a:t>
            </a:r>
            <a:r>
              <a:rPr lang="fr-FR" sz="3200" dirty="0" smtClean="0"/>
              <a:t> ;</a:t>
            </a:r>
          </a:p>
          <a:p>
            <a:pPr marL="0" indent="355600" algn="just">
              <a:buFont typeface="Wingdings" pitchFamily="2" charset="2"/>
              <a:buChar char="q"/>
            </a:pPr>
            <a:r>
              <a:rPr lang="fr-FR" sz="3200" b="1" dirty="0" smtClean="0"/>
              <a:t>la fonctionnalité d'un aliment</a:t>
            </a:r>
            <a:r>
              <a:rPr lang="fr-FR" sz="3200" dirty="0" smtClean="0"/>
              <a:t>. </a:t>
            </a:r>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latin typeface="+mj-lt"/>
                <a:cs typeface="Times New Roman" pitchFamily="18" charset="0"/>
              </a:rPr>
              <a:t>Q. 1. Répondez par Vrai ou Faux.</a:t>
            </a:r>
          </a:p>
          <a:p>
            <a:pPr marL="0" indent="0" algn="just">
              <a:buNone/>
            </a:pPr>
            <a:endParaRPr lang="fr-FR" sz="2800" dirty="0" smtClean="0"/>
          </a:p>
          <a:p>
            <a:pPr marL="0" indent="0" algn="just">
              <a:buNone/>
            </a:pPr>
            <a:r>
              <a:rPr lang="fr-FR" sz="2800" dirty="0" smtClean="0"/>
              <a:t>Les sciences de la nutrition sont des sciences appliquées, au carrefour de plusieurs disciplines scientifiques (biologie, médecine, psychologie), qui permettent de comprendre le fonctionnement du corps humain et de proposer des </a:t>
            </a:r>
            <a:r>
              <a:rPr lang="fr-FR" sz="2800" dirty="0" err="1" smtClean="0"/>
              <a:t>recom-mandations</a:t>
            </a:r>
            <a:r>
              <a:rPr lang="fr-FR" sz="2800" dirty="0" smtClean="0"/>
              <a:t> alimentaires ou médicales visant à maintenir celui-ci en bonne santé.</a:t>
            </a:r>
          </a:p>
          <a:p>
            <a:pPr marL="0" indent="0" algn="just">
              <a:buNone/>
            </a:pPr>
            <a:endParaRPr lang="fr-FR" sz="2800" dirty="0" smtClean="0"/>
          </a:p>
          <a:p>
            <a:pPr marL="900113" indent="-273050"/>
            <a:r>
              <a:rPr lang="fr-FR" sz="2800" dirty="0" smtClean="0"/>
              <a:t>Vrai </a:t>
            </a:r>
          </a:p>
          <a:p>
            <a:pPr marL="900113" indent="-273050"/>
            <a:r>
              <a:rPr lang="fr-FR" sz="2800" dirty="0" smtClean="0"/>
              <a:t>Faux </a:t>
            </a:r>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latin typeface="+mj-lt"/>
                <a:cs typeface="Times New Roman" pitchFamily="18" charset="0"/>
              </a:rPr>
              <a:t>Q. 2. Répondez par Vrai ou Faux.</a:t>
            </a:r>
          </a:p>
          <a:p>
            <a:pPr marL="0" indent="0" algn="just">
              <a:buNone/>
            </a:pPr>
            <a:endParaRPr lang="fr-FR" sz="2800" dirty="0" smtClean="0"/>
          </a:p>
          <a:p>
            <a:pPr marL="0" indent="0" algn="just">
              <a:buNone/>
            </a:pPr>
            <a:r>
              <a:rPr lang="fr-FR" sz="2800" dirty="0" smtClean="0"/>
              <a:t>Un nutriment est un élément simple et absorbable de la ration alimentaire qui servira à la couverture des besoins nutritionnels. La digestion consiste à hydrolyser les matières ingérées en nutriments (</a:t>
            </a:r>
            <a:r>
              <a:rPr lang="fr-FR" sz="2800" b="1" dirty="0" smtClean="0"/>
              <a:t>Adrian </a:t>
            </a:r>
            <a:r>
              <a:rPr lang="fr-FR" sz="2800" b="1" i="1" dirty="0" smtClean="0"/>
              <a:t>et al</a:t>
            </a:r>
            <a:r>
              <a:rPr lang="fr-FR" sz="2800" b="1" dirty="0" smtClean="0"/>
              <a:t>., 1995</a:t>
            </a:r>
            <a:r>
              <a:rPr lang="fr-FR" sz="2800" dirty="0" smtClean="0"/>
              <a:t>).</a:t>
            </a:r>
          </a:p>
          <a:p>
            <a:pPr marL="0" indent="0" algn="just">
              <a:buNone/>
            </a:pPr>
            <a:endParaRPr lang="fr-FR" sz="2800" dirty="0" smtClean="0"/>
          </a:p>
          <a:p>
            <a:pPr marL="900113" indent="-273050"/>
            <a:r>
              <a:rPr lang="fr-FR" sz="2800" dirty="0" smtClean="0"/>
              <a:t>Vrai </a:t>
            </a:r>
          </a:p>
          <a:p>
            <a:pPr marL="900113" indent="-273050"/>
            <a:r>
              <a:rPr lang="fr-FR" sz="2800" dirty="0" smtClean="0"/>
              <a:t>Faux </a:t>
            </a:r>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latin typeface="+mj-lt"/>
                <a:cs typeface="Times New Roman" pitchFamily="18" charset="0"/>
              </a:rPr>
              <a:t>Q. 3. Répondez par Vrai ou Faux.</a:t>
            </a:r>
          </a:p>
          <a:p>
            <a:pPr marL="0" indent="0" algn="just">
              <a:buNone/>
            </a:pPr>
            <a:endParaRPr lang="fr-FR" sz="2800" dirty="0" smtClean="0"/>
          </a:p>
          <a:p>
            <a:pPr marL="0" indent="0" algn="just">
              <a:buNone/>
            </a:pPr>
            <a:r>
              <a:rPr lang="fr-FR" sz="2800" dirty="0" smtClean="0"/>
              <a:t>Un aliment est une substance </a:t>
            </a:r>
            <a:r>
              <a:rPr lang="fr-FR" sz="2800" b="1" dirty="0" smtClean="0"/>
              <a:t>habituellement ingérée </a:t>
            </a:r>
            <a:r>
              <a:rPr lang="fr-FR" sz="2800" dirty="0" smtClean="0"/>
              <a:t>par un être vivant et lui fournissant </a:t>
            </a:r>
            <a:r>
              <a:rPr lang="fr-FR" sz="2800" b="1" dirty="0" smtClean="0"/>
              <a:t>les matières </a:t>
            </a:r>
            <a:r>
              <a:rPr lang="fr-FR" sz="2800" dirty="0" smtClean="0"/>
              <a:t>et </a:t>
            </a:r>
            <a:r>
              <a:rPr lang="fr-FR" sz="2800" b="1" dirty="0" smtClean="0"/>
              <a:t>l'énergie nécessaires </a:t>
            </a:r>
            <a:r>
              <a:rPr lang="fr-FR" sz="2800" dirty="0" smtClean="0"/>
              <a:t>à sa vie et à son développement.</a:t>
            </a:r>
          </a:p>
          <a:p>
            <a:pPr marL="0" indent="0" algn="just">
              <a:buNone/>
            </a:pPr>
            <a:endParaRPr lang="fr-FR" sz="2800" dirty="0" smtClean="0"/>
          </a:p>
          <a:p>
            <a:pPr marL="900113" indent="-273050"/>
            <a:r>
              <a:rPr lang="fr-FR" sz="2800" dirty="0" smtClean="0"/>
              <a:t>Vrai </a:t>
            </a:r>
          </a:p>
          <a:p>
            <a:pPr marL="900113" indent="-273050"/>
            <a:r>
              <a:rPr lang="fr-FR" sz="2800" dirty="0" smtClean="0"/>
              <a:t>Faux </a:t>
            </a:r>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latin typeface="+mj-lt"/>
                <a:cs typeface="Times New Roman" pitchFamily="18" charset="0"/>
              </a:rPr>
              <a:t>Q. 4. Répondez par Vrai ou Faux.</a:t>
            </a:r>
          </a:p>
          <a:p>
            <a:pPr marL="0" indent="0" algn="just">
              <a:buNone/>
            </a:pPr>
            <a:endParaRPr lang="fr-FR" sz="2800" dirty="0" smtClean="0"/>
          </a:p>
          <a:p>
            <a:pPr marL="0" indent="0" algn="just">
              <a:buNone/>
            </a:pPr>
            <a:r>
              <a:rPr lang="fr-FR" sz="2800" dirty="0" smtClean="0"/>
              <a:t>Les propriétés fonctionnelles d'un aliment sont définies comme la capacité de l’aliment à intervenir sur le fonctionnement physiologique de l'organisme (</a:t>
            </a:r>
            <a:r>
              <a:rPr lang="fr-FR" sz="2800" b="1" dirty="0" err="1" smtClean="0"/>
              <a:t>Hyardin</a:t>
            </a:r>
            <a:r>
              <a:rPr lang="fr-FR" sz="2800" b="1" dirty="0" smtClean="0"/>
              <a:t> </a:t>
            </a:r>
            <a:r>
              <a:rPr lang="fr-FR" sz="2800" b="1" i="1" dirty="0" smtClean="0"/>
              <a:t>et al</a:t>
            </a:r>
            <a:r>
              <a:rPr lang="fr-FR" sz="2800" b="1" dirty="0" smtClean="0"/>
              <a:t>., 2008).</a:t>
            </a:r>
            <a:endParaRPr lang="fr-FR" sz="2800" dirty="0" smtClean="0"/>
          </a:p>
          <a:p>
            <a:pPr marL="0" indent="0" algn="just">
              <a:buNone/>
            </a:pPr>
            <a:endParaRPr lang="fr-FR" sz="2800" dirty="0" smtClean="0"/>
          </a:p>
          <a:p>
            <a:pPr marL="900113" indent="-273050"/>
            <a:r>
              <a:rPr lang="fr-FR" sz="2800" dirty="0" smtClean="0"/>
              <a:t>Vrai </a:t>
            </a:r>
          </a:p>
          <a:p>
            <a:pPr marL="900113" indent="-273050"/>
            <a:r>
              <a:rPr lang="fr-FR" sz="2800" dirty="0" smtClean="0"/>
              <a:t>Faux </a:t>
            </a:r>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2892"/>
            <a:ext cx="7829576" cy="1143000"/>
          </a:xfrm>
        </p:spPr>
        <p:txBody>
          <a:bodyPr>
            <a:normAutofit/>
          </a:bodyPr>
          <a:lstStyle/>
          <a:p>
            <a:pPr algn="ctr"/>
            <a:r>
              <a:rPr lang="fr-FR" sz="4000" dirty="0" smtClean="0">
                <a:effectLst>
                  <a:outerShdw blurRad="38100" dist="38100" dir="2700000" algn="tl">
                    <a:srgbClr val="000000">
                      <a:alpha val="43137"/>
                    </a:srgbClr>
                  </a:outerShdw>
                </a:effectLst>
              </a:rPr>
              <a:t>Pré-test</a:t>
            </a:r>
            <a:endParaRPr lang="fr-FR" sz="4000" dirty="0">
              <a:effectLst>
                <a:outerShdw blurRad="38100" dist="38100" dir="2700000" algn="tl">
                  <a:srgbClr val="000000">
                    <a:alpha val="43137"/>
                  </a:srgbClr>
                </a:outerShdw>
              </a:effectLst>
            </a:endParaRPr>
          </a:p>
        </p:txBody>
      </p:sp>
      <p:sp>
        <p:nvSpPr>
          <p:cNvPr id="3" name="Espace réservé du contenu 2"/>
          <p:cNvSpPr>
            <a:spLocks noGrp="1"/>
          </p:cNvSpPr>
          <p:nvPr>
            <p:ph sz="quarter" idx="1"/>
          </p:nvPr>
        </p:nvSpPr>
        <p:spPr>
          <a:xfrm>
            <a:off x="242918" y="1214422"/>
            <a:ext cx="8472486" cy="3643338"/>
          </a:xfrm>
        </p:spPr>
        <p:txBody>
          <a:bodyPr>
            <a:noAutofit/>
          </a:bodyPr>
          <a:lstStyle/>
          <a:p>
            <a:pPr>
              <a:buNone/>
            </a:pPr>
            <a:r>
              <a:rPr lang="fr-FR" sz="3200" dirty="0" smtClean="0">
                <a:latin typeface="+mj-lt"/>
                <a:cs typeface="Times New Roman" pitchFamily="18" charset="0"/>
              </a:rPr>
              <a:t>Q. 5. Réponse à Choix Multiple.</a:t>
            </a:r>
          </a:p>
          <a:p>
            <a:pPr marL="355600" indent="-355600" algn="just">
              <a:buNone/>
            </a:pPr>
            <a:endParaRPr lang="fr-FR" sz="2800" dirty="0" smtClean="0"/>
          </a:p>
          <a:p>
            <a:pPr marL="355600" indent="-355600" algn="just">
              <a:buNone/>
            </a:pPr>
            <a:r>
              <a:rPr lang="fr-FR" sz="2800" dirty="0" smtClean="0"/>
              <a:t>Un composé biologiquement actif est considéré comme :</a:t>
            </a:r>
          </a:p>
          <a:p>
            <a:pPr marL="355600" indent="-355600" algn="just">
              <a:buNone/>
            </a:pPr>
            <a:r>
              <a:rPr lang="fr-FR" sz="2600" b="1" dirty="0" smtClean="0"/>
              <a:t>a.</a:t>
            </a:r>
            <a:r>
              <a:rPr lang="fr-FR" sz="2600" dirty="0" smtClean="0"/>
              <a:t> un composé qui procure un ou des effets bénéfiques pour la santé au-delà de la nutrition de base. </a:t>
            </a:r>
          </a:p>
          <a:p>
            <a:pPr marL="355600" indent="-355600" algn="just">
              <a:buNone/>
            </a:pPr>
            <a:r>
              <a:rPr lang="fr-FR" sz="2600" b="1" dirty="0" smtClean="0"/>
              <a:t>b. </a:t>
            </a:r>
            <a:r>
              <a:rPr lang="fr-FR" sz="2600" dirty="0" smtClean="0"/>
              <a:t>un composé responsable de la croissance de l'organisme vivant. </a:t>
            </a:r>
          </a:p>
          <a:p>
            <a:pPr marL="355600" indent="-355600" algn="just">
              <a:buNone/>
            </a:pPr>
            <a:r>
              <a:rPr lang="fr-FR" sz="2600" b="1" dirty="0" smtClean="0"/>
              <a:t>c. </a:t>
            </a:r>
            <a:r>
              <a:rPr lang="fr-FR" sz="2600" dirty="0" smtClean="0"/>
              <a:t>un composé qui favorise les besoins essentiel pour l'organisme. </a:t>
            </a:r>
          </a:p>
          <a:p>
            <a:pPr marL="355600" indent="-355600" algn="just">
              <a:buNone/>
            </a:pPr>
            <a:r>
              <a:rPr lang="fr-FR" sz="2600" b="1" dirty="0" smtClean="0"/>
              <a:t>d. </a:t>
            </a:r>
            <a:r>
              <a:rPr lang="fr-FR" sz="2600" dirty="0" smtClean="0"/>
              <a:t>un composé qui active le ou les fonctions </a:t>
            </a:r>
            <a:r>
              <a:rPr lang="fr-FR" sz="2600" dirty="0" err="1" smtClean="0"/>
              <a:t>bio-logiques</a:t>
            </a:r>
            <a:r>
              <a:rPr lang="fr-FR" sz="2600" dirty="0" smtClean="0"/>
              <a:t> au-delà des fonctions des nutriments.</a:t>
            </a:r>
          </a:p>
          <a:p>
            <a:pPr marL="0" indent="0" algn="just">
              <a:buNone/>
            </a:pPr>
            <a:endParaRPr lang="fr-FR" sz="2800" dirty="0" smtClean="0"/>
          </a:p>
          <a:p>
            <a:pPr>
              <a:buNone/>
            </a:pPr>
            <a:endParaRPr lang="fr-FR" sz="3200" dirty="0" smtClean="0">
              <a:latin typeface="+mj-lt"/>
              <a:cs typeface="Times New Roman" pitchFamily="18" charset="0"/>
            </a:endParaRPr>
          </a:p>
          <a:p>
            <a:pPr marL="633413" indent="-273050">
              <a:buNone/>
            </a:pPr>
            <a:endParaRPr lang="fr-FR" sz="3200" dirty="0" smtClean="0">
              <a:latin typeface="+mj-lt"/>
              <a:cs typeface="Times New Roman" pitchFamily="18" charset="0"/>
            </a:endParaRPr>
          </a:p>
          <a:p>
            <a:pPr marL="633413" indent="-273050">
              <a:buNone/>
            </a:pPr>
            <a:endParaRPr lang="fr-FR" sz="3200" dirty="0">
              <a:latin typeface="+mj-lt"/>
              <a:cs typeface="Times New Roman" pitchFamily="18" charset="0"/>
            </a:endParaRPr>
          </a:p>
        </p:txBody>
      </p:sp>
      <p:sp>
        <p:nvSpPr>
          <p:cNvPr id="6" name="Espace réservé du numéro de diapositive 5"/>
          <p:cNvSpPr>
            <a:spLocks noGrp="1"/>
          </p:cNvSpPr>
          <p:nvPr>
            <p:ph type="sldNum" sz="quarter" idx="15"/>
          </p:nvPr>
        </p:nvSpPr>
        <p:spPr/>
        <p:txBody>
          <a:bodyPr/>
          <a:lstStyle/>
          <a:p>
            <a:fld id="{155D7C1F-9CF3-4F15-8BCF-7559A24EC2DD}"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11985</TotalTime>
  <Words>2245</Words>
  <Application>Microsoft Office PowerPoint</Application>
  <PresentationFormat>Affichage à l'écran (4:3)</PresentationFormat>
  <Paragraphs>276</Paragraphs>
  <Slides>35</Slides>
  <Notes>11</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Oriel</vt:lpstr>
      <vt:lpstr>Cours introductif sur  les Aliments Fonctionnels  Master 1 Biotechnologie Alimentaire </vt:lpstr>
      <vt:lpstr>Objectifs</vt:lpstr>
      <vt:lpstr>Pré-recquis</vt:lpstr>
      <vt:lpstr>Pré-test</vt:lpstr>
      <vt:lpstr>Pré-test</vt:lpstr>
      <vt:lpstr>Pré-test</vt:lpstr>
      <vt:lpstr>Pré-test</vt:lpstr>
      <vt:lpstr>Pré-test</vt:lpstr>
      <vt:lpstr>Pré-test</vt:lpstr>
      <vt:lpstr>Contenu du cours</vt:lpstr>
      <vt:lpstr>1. Historique </vt:lpstr>
      <vt:lpstr>1. Historique </vt:lpstr>
      <vt:lpstr>1. Historique </vt:lpstr>
      <vt:lpstr>2. Concept des aliments fonctionnels</vt:lpstr>
      <vt:lpstr>2. Concept des aliments fonctionnels</vt:lpstr>
      <vt:lpstr>2. Concept des aliments fonctionnels</vt:lpstr>
      <vt:lpstr>2. Concept des aliments fonctionnels</vt:lpstr>
      <vt:lpstr>2. Concept des aliments fonctionnels</vt:lpstr>
      <vt:lpstr>2. Concept des aliments fonctionnels</vt:lpstr>
      <vt:lpstr>2. Concept des aliments fonctionnels</vt:lpstr>
      <vt:lpstr>2. Concept des aliments fonctionnels</vt:lpstr>
      <vt:lpstr>2. Concept des aliments fonctionnels</vt:lpstr>
      <vt:lpstr>3. Aliments fonctionnels : un consensus européen</vt:lpstr>
      <vt:lpstr>3. Aliments fonctionnels : un consensus européen</vt:lpstr>
      <vt:lpstr>4. Développement des aliments fonctionnels  4. 1. Détermination d'un aliment fonctionnel </vt:lpstr>
      <vt:lpstr>Diapositive 26</vt:lpstr>
      <vt:lpstr>4. Développement des aliments fonctionnels  4. 2. Notion des marqueurs dans le développement des aliments fonctionnels </vt:lpstr>
      <vt:lpstr>5. Notion d'allégation   </vt:lpstr>
      <vt:lpstr>5. Notion d'allégation   </vt:lpstr>
      <vt:lpstr>5. Notion d'allégation   </vt:lpstr>
      <vt:lpstr>5. Notion d'allégation   </vt:lpstr>
      <vt:lpstr>5. Notion d'allégation   </vt:lpstr>
      <vt:lpstr>Post-test</vt:lpstr>
      <vt:lpstr>Recherches</vt:lpstr>
      <vt:lpstr>Références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benchikh.massinissa@hotmail.fr</dc:creator>
  <cp:lastModifiedBy>benchikh.massinissa@hotmail.fr</cp:lastModifiedBy>
  <cp:revision>633</cp:revision>
  <dcterms:created xsi:type="dcterms:W3CDTF">2015-11-18T05:45:09Z</dcterms:created>
  <dcterms:modified xsi:type="dcterms:W3CDTF">2017-10-08T21:25:39Z</dcterms:modified>
</cp:coreProperties>
</file>