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sldIdLst>
    <p:sldId id="256" r:id="rId2"/>
    <p:sldId id="449" r:id="rId3"/>
    <p:sldId id="450" r:id="rId4"/>
    <p:sldId id="453" r:id="rId5"/>
    <p:sldId id="452" r:id="rId6"/>
    <p:sldId id="454" r:id="rId7"/>
    <p:sldId id="455" r:id="rId8"/>
    <p:sldId id="456" r:id="rId9"/>
    <p:sldId id="457" r:id="rId10"/>
    <p:sldId id="257" r:id="rId11"/>
    <p:sldId id="259" r:id="rId12"/>
    <p:sldId id="397" r:id="rId13"/>
    <p:sldId id="398" r:id="rId14"/>
    <p:sldId id="388" r:id="rId15"/>
    <p:sldId id="391" r:id="rId16"/>
    <p:sldId id="426" r:id="rId17"/>
    <p:sldId id="427" r:id="rId18"/>
    <p:sldId id="428" r:id="rId19"/>
    <p:sldId id="429" r:id="rId20"/>
    <p:sldId id="430" r:id="rId21"/>
    <p:sldId id="431" r:id="rId22"/>
    <p:sldId id="432" r:id="rId23"/>
    <p:sldId id="433" r:id="rId24"/>
    <p:sldId id="461" r:id="rId25"/>
    <p:sldId id="434" r:id="rId26"/>
    <p:sldId id="435" r:id="rId27"/>
    <p:sldId id="439" r:id="rId28"/>
    <p:sldId id="440" r:id="rId29"/>
    <p:sldId id="441" r:id="rId30"/>
    <p:sldId id="442" r:id="rId31"/>
    <p:sldId id="443" r:id="rId32"/>
    <p:sldId id="444" r:id="rId33"/>
    <p:sldId id="405" r:id="rId34"/>
    <p:sldId id="406" r:id="rId35"/>
    <p:sldId id="407" r:id="rId36"/>
    <p:sldId id="408" r:id="rId37"/>
    <p:sldId id="460" r:id="rId38"/>
    <p:sldId id="458" r:id="rId39"/>
    <p:sldId id="459"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4" autoAdjust="0"/>
    <p:restoredTop sz="94624" autoAdjust="0"/>
  </p:normalViewPr>
  <p:slideViewPr>
    <p:cSldViewPr>
      <p:cViewPr>
        <p:scale>
          <a:sx n="70" d="100"/>
          <a:sy n="70" d="100"/>
        </p:scale>
        <p:origin x="-1290" y="6"/>
      </p:cViewPr>
      <p:guideLst>
        <p:guide orient="horz" pos="2160"/>
        <p:guide pos="2880"/>
      </p:guideLst>
    </p:cSldViewPr>
  </p:slideViewPr>
  <p:outlineViewPr>
    <p:cViewPr>
      <p:scale>
        <a:sx n="33" d="100"/>
        <a:sy n="33" d="100"/>
      </p:scale>
      <p:origin x="30" y="22050"/>
    </p:cViewPr>
  </p:outlineViewPr>
  <p:notesTextViewPr>
    <p:cViewPr>
      <p:scale>
        <a:sx n="100" d="100"/>
        <a:sy n="100" d="100"/>
      </p:scale>
      <p:origin x="0" y="0"/>
    </p:cViewPr>
  </p:notesTextViewPr>
  <p:sorterViewPr>
    <p:cViewPr>
      <p:scale>
        <a:sx n="66" d="100"/>
        <a:sy n="66" d="100"/>
      </p:scale>
      <p:origin x="0" y="13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2A813-71BA-4E65-9B92-F1CA523B17E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269C28A1-CCF7-439F-BB82-50B7CC732A2E}">
      <dgm:prSet phldrT="[Texte]" custT="1"/>
      <dgm:spPr/>
      <dgm:t>
        <a:bodyPr/>
        <a:lstStyle/>
        <a:p>
          <a:pPr marL="0" indent="0" algn="ctr"/>
          <a:r>
            <a:rPr lang="fr-FR" sz="3200" dirty="0" smtClean="0"/>
            <a:t>Fonctions principales                              des probiotiques</a:t>
          </a:r>
          <a:endParaRPr lang="fr-FR" sz="3200" dirty="0"/>
        </a:p>
      </dgm:t>
    </dgm:pt>
    <dgm:pt modelId="{8F80C98D-CF45-4F9E-95E8-E2749ABD77B0}" type="parTrans" cxnId="{20CACF62-0A48-4931-BEFD-0F9095F3C77D}">
      <dgm:prSet/>
      <dgm:spPr/>
      <dgm:t>
        <a:bodyPr/>
        <a:lstStyle/>
        <a:p>
          <a:endParaRPr lang="fr-FR"/>
        </a:p>
      </dgm:t>
    </dgm:pt>
    <dgm:pt modelId="{D8C347F6-F4F4-4B90-8A1A-902A3EBB380F}" type="sibTrans" cxnId="{20CACF62-0A48-4931-BEFD-0F9095F3C77D}">
      <dgm:prSet/>
      <dgm:spPr/>
      <dgm:t>
        <a:bodyPr/>
        <a:lstStyle/>
        <a:p>
          <a:endParaRPr lang="fr-FR"/>
        </a:p>
      </dgm:t>
    </dgm:pt>
    <dgm:pt modelId="{911DE9B0-8D23-48D9-8904-37E306DA2B59}" type="pres">
      <dgm:prSet presAssocID="{1BF2A813-71BA-4E65-9B92-F1CA523B17E0}" presName="linear" presStyleCnt="0">
        <dgm:presLayoutVars>
          <dgm:dir/>
          <dgm:animLvl val="lvl"/>
          <dgm:resizeHandles val="exact"/>
        </dgm:presLayoutVars>
      </dgm:prSet>
      <dgm:spPr/>
      <dgm:t>
        <a:bodyPr/>
        <a:lstStyle/>
        <a:p>
          <a:endParaRPr lang="fr-FR"/>
        </a:p>
      </dgm:t>
    </dgm:pt>
    <dgm:pt modelId="{77B366D8-C9B8-4B34-829A-EF559F6C5EA6}" type="pres">
      <dgm:prSet presAssocID="{269C28A1-CCF7-439F-BB82-50B7CC732A2E}" presName="parentLin" presStyleCnt="0"/>
      <dgm:spPr/>
    </dgm:pt>
    <dgm:pt modelId="{F5D0C282-6DD3-4CE3-9576-E77AE0D0C9DD}" type="pres">
      <dgm:prSet presAssocID="{269C28A1-CCF7-439F-BB82-50B7CC732A2E}" presName="parentLeftMargin" presStyleLbl="node1" presStyleIdx="0" presStyleCnt="1"/>
      <dgm:spPr/>
      <dgm:t>
        <a:bodyPr/>
        <a:lstStyle/>
        <a:p>
          <a:endParaRPr lang="fr-FR"/>
        </a:p>
      </dgm:t>
    </dgm:pt>
    <dgm:pt modelId="{891449A4-72A5-41EC-9AAF-7D27605F7335}" type="pres">
      <dgm:prSet presAssocID="{269C28A1-CCF7-439F-BB82-50B7CC732A2E}" presName="parentText" presStyleLbl="node1" presStyleIdx="0" presStyleCnt="1" custScaleX="714460">
        <dgm:presLayoutVars>
          <dgm:chMax val="0"/>
          <dgm:bulletEnabled val="1"/>
        </dgm:presLayoutVars>
      </dgm:prSet>
      <dgm:spPr/>
      <dgm:t>
        <a:bodyPr/>
        <a:lstStyle/>
        <a:p>
          <a:endParaRPr lang="fr-FR"/>
        </a:p>
      </dgm:t>
    </dgm:pt>
    <dgm:pt modelId="{196C7060-55F9-496E-853D-C7C84E6E7BE8}" type="pres">
      <dgm:prSet presAssocID="{269C28A1-CCF7-439F-BB82-50B7CC732A2E}" presName="negativeSpace" presStyleCnt="0"/>
      <dgm:spPr/>
    </dgm:pt>
    <dgm:pt modelId="{5668E181-E2E9-4723-855D-56BF44F608A8}" type="pres">
      <dgm:prSet presAssocID="{269C28A1-CCF7-439F-BB82-50B7CC732A2E}" presName="childText" presStyleLbl="conFgAcc1" presStyleIdx="0" presStyleCnt="1">
        <dgm:presLayoutVars>
          <dgm:bulletEnabled val="1"/>
        </dgm:presLayoutVars>
      </dgm:prSet>
      <dgm:spPr/>
    </dgm:pt>
  </dgm:ptLst>
  <dgm:cxnLst>
    <dgm:cxn modelId="{5C7CD640-33BB-4800-AEC3-2A88F27D9C65}" type="presOf" srcId="{1BF2A813-71BA-4E65-9B92-F1CA523B17E0}" destId="{911DE9B0-8D23-48D9-8904-37E306DA2B59}" srcOrd="0" destOrd="0" presId="urn:microsoft.com/office/officeart/2005/8/layout/list1"/>
    <dgm:cxn modelId="{6B5BA021-EADE-4D45-8CB5-1CD5D186582D}" type="presOf" srcId="{269C28A1-CCF7-439F-BB82-50B7CC732A2E}" destId="{891449A4-72A5-41EC-9AAF-7D27605F7335}" srcOrd="1" destOrd="0" presId="urn:microsoft.com/office/officeart/2005/8/layout/list1"/>
    <dgm:cxn modelId="{20CACF62-0A48-4931-BEFD-0F9095F3C77D}" srcId="{1BF2A813-71BA-4E65-9B92-F1CA523B17E0}" destId="{269C28A1-CCF7-439F-BB82-50B7CC732A2E}" srcOrd="0" destOrd="0" parTransId="{8F80C98D-CF45-4F9E-95E8-E2749ABD77B0}" sibTransId="{D8C347F6-F4F4-4B90-8A1A-902A3EBB380F}"/>
    <dgm:cxn modelId="{438DC22A-E6AE-4A6E-8874-5DE58A8D698A}" type="presOf" srcId="{269C28A1-CCF7-439F-BB82-50B7CC732A2E}" destId="{F5D0C282-6DD3-4CE3-9576-E77AE0D0C9DD}" srcOrd="0" destOrd="0" presId="urn:microsoft.com/office/officeart/2005/8/layout/list1"/>
    <dgm:cxn modelId="{6D96C6CA-3A40-40E9-A89B-B2AC3279277D}" type="presParOf" srcId="{911DE9B0-8D23-48D9-8904-37E306DA2B59}" destId="{77B366D8-C9B8-4B34-829A-EF559F6C5EA6}" srcOrd="0" destOrd="0" presId="urn:microsoft.com/office/officeart/2005/8/layout/list1"/>
    <dgm:cxn modelId="{412E8237-10B7-4B4F-8AD7-BF909AC17E75}" type="presParOf" srcId="{77B366D8-C9B8-4B34-829A-EF559F6C5EA6}" destId="{F5D0C282-6DD3-4CE3-9576-E77AE0D0C9DD}" srcOrd="0" destOrd="0" presId="urn:microsoft.com/office/officeart/2005/8/layout/list1"/>
    <dgm:cxn modelId="{E13F7D65-E2D4-4029-A118-3B7745F6ED03}" type="presParOf" srcId="{77B366D8-C9B8-4B34-829A-EF559F6C5EA6}" destId="{891449A4-72A5-41EC-9AAF-7D27605F7335}" srcOrd="1" destOrd="0" presId="urn:microsoft.com/office/officeart/2005/8/layout/list1"/>
    <dgm:cxn modelId="{1E6835A0-3A7A-41C6-B33C-8C6D36C4EB82}" type="presParOf" srcId="{911DE9B0-8D23-48D9-8904-37E306DA2B59}" destId="{196C7060-55F9-496E-853D-C7C84E6E7BE8}" srcOrd="1" destOrd="0" presId="urn:microsoft.com/office/officeart/2005/8/layout/list1"/>
    <dgm:cxn modelId="{039ED492-1CCE-43C8-9FB6-876C6490A43B}" type="presParOf" srcId="{911DE9B0-8D23-48D9-8904-37E306DA2B59}" destId="{5668E181-E2E9-4723-855D-56BF44F608A8}" srcOrd="2" destOrd="0" presId="urn:microsoft.com/office/officeart/2005/8/layout/list1"/>
  </dgm:cxnLst>
  <dgm:bg/>
  <dgm:whole/>
</dgm:dataModel>
</file>

<file path=ppt/diagrams/data10.xml><?xml version="1.0" encoding="utf-8"?>
<dgm:dataModel xmlns:dgm="http://schemas.openxmlformats.org/drawingml/2006/diagram" xmlns:a="http://schemas.openxmlformats.org/drawingml/2006/main">
  <dgm:ptLst>
    <dgm:pt modelId="{1BF2A813-71BA-4E65-9B92-F1CA523B17E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269C28A1-CCF7-439F-BB82-50B7CC732A2E}">
      <dgm:prSet phldrT="[Texte]" custT="1"/>
      <dgm:spPr/>
      <dgm:t>
        <a:bodyPr/>
        <a:lstStyle/>
        <a:p>
          <a:pPr marL="0" indent="0" algn="ctr"/>
          <a:r>
            <a:rPr lang="fr-FR" sz="3200" dirty="0" smtClean="0"/>
            <a:t>Mécanismes observés ou proposés sur les effets bénéfiques des probiotiques contre l’infection  de </a:t>
          </a:r>
          <a:r>
            <a:rPr lang="fr-FR" sz="3200" i="1" dirty="0" err="1" smtClean="0"/>
            <a:t>Helicobacter</a:t>
          </a:r>
          <a:r>
            <a:rPr lang="fr-FR" sz="3200" i="1" dirty="0" smtClean="0"/>
            <a:t> </a:t>
          </a:r>
          <a:r>
            <a:rPr lang="fr-FR" sz="3200" i="1" dirty="0" err="1" smtClean="0"/>
            <a:t>pylori</a:t>
          </a:r>
          <a:endParaRPr lang="fr-FR" sz="3200" dirty="0"/>
        </a:p>
      </dgm:t>
    </dgm:pt>
    <dgm:pt modelId="{8F80C98D-CF45-4F9E-95E8-E2749ABD77B0}" type="parTrans" cxnId="{20CACF62-0A48-4931-BEFD-0F9095F3C77D}">
      <dgm:prSet/>
      <dgm:spPr/>
      <dgm:t>
        <a:bodyPr/>
        <a:lstStyle/>
        <a:p>
          <a:endParaRPr lang="fr-FR"/>
        </a:p>
      </dgm:t>
    </dgm:pt>
    <dgm:pt modelId="{D8C347F6-F4F4-4B90-8A1A-902A3EBB380F}" type="sibTrans" cxnId="{20CACF62-0A48-4931-BEFD-0F9095F3C77D}">
      <dgm:prSet/>
      <dgm:spPr/>
      <dgm:t>
        <a:bodyPr/>
        <a:lstStyle/>
        <a:p>
          <a:endParaRPr lang="fr-FR"/>
        </a:p>
      </dgm:t>
    </dgm:pt>
    <dgm:pt modelId="{911DE9B0-8D23-48D9-8904-37E306DA2B59}" type="pres">
      <dgm:prSet presAssocID="{1BF2A813-71BA-4E65-9B92-F1CA523B17E0}" presName="linear" presStyleCnt="0">
        <dgm:presLayoutVars>
          <dgm:dir/>
          <dgm:animLvl val="lvl"/>
          <dgm:resizeHandles val="exact"/>
        </dgm:presLayoutVars>
      </dgm:prSet>
      <dgm:spPr/>
      <dgm:t>
        <a:bodyPr/>
        <a:lstStyle/>
        <a:p>
          <a:endParaRPr lang="fr-FR"/>
        </a:p>
      </dgm:t>
    </dgm:pt>
    <dgm:pt modelId="{77B366D8-C9B8-4B34-829A-EF559F6C5EA6}" type="pres">
      <dgm:prSet presAssocID="{269C28A1-CCF7-439F-BB82-50B7CC732A2E}" presName="parentLin" presStyleCnt="0"/>
      <dgm:spPr/>
    </dgm:pt>
    <dgm:pt modelId="{F5D0C282-6DD3-4CE3-9576-E77AE0D0C9DD}" type="pres">
      <dgm:prSet presAssocID="{269C28A1-CCF7-439F-BB82-50B7CC732A2E}" presName="parentLeftMargin" presStyleLbl="node1" presStyleIdx="0" presStyleCnt="1"/>
      <dgm:spPr/>
      <dgm:t>
        <a:bodyPr/>
        <a:lstStyle/>
        <a:p>
          <a:endParaRPr lang="fr-FR"/>
        </a:p>
      </dgm:t>
    </dgm:pt>
    <dgm:pt modelId="{891449A4-72A5-41EC-9AAF-7D27605F7335}" type="pres">
      <dgm:prSet presAssocID="{269C28A1-CCF7-439F-BB82-50B7CC732A2E}" presName="parentText" presStyleLbl="node1" presStyleIdx="0" presStyleCnt="1" custScaleX="714460" custScaleY="123007">
        <dgm:presLayoutVars>
          <dgm:chMax val="0"/>
          <dgm:bulletEnabled val="1"/>
        </dgm:presLayoutVars>
      </dgm:prSet>
      <dgm:spPr/>
      <dgm:t>
        <a:bodyPr/>
        <a:lstStyle/>
        <a:p>
          <a:endParaRPr lang="fr-FR"/>
        </a:p>
      </dgm:t>
    </dgm:pt>
    <dgm:pt modelId="{196C7060-55F9-496E-853D-C7C84E6E7BE8}" type="pres">
      <dgm:prSet presAssocID="{269C28A1-CCF7-439F-BB82-50B7CC732A2E}" presName="negativeSpace" presStyleCnt="0"/>
      <dgm:spPr/>
    </dgm:pt>
    <dgm:pt modelId="{5668E181-E2E9-4723-855D-56BF44F608A8}" type="pres">
      <dgm:prSet presAssocID="{269C28A1-CCF7-439F-BB82-50B7CC732A2E}" presName="childText" presStyleLbl="conFgAcc1" presStyleIdx="0" presStyleCnt="1">
        <dgm:presLayoutVars>
          <dgm:bulletEnabled val="1"/>
        </dgm:presLayoutVars>
      </dgm:prSet>
      <dgm:spPr/>
    </dgm:pt>
  </dgm:ptLst>
  <dgm:cxnLst>
    <dgm:cxn modelId="{16BE6B34-C166-426A-B9F0-A83F06BB3146}" type="presOf" srcId="{269C28A1-CCF7-439F-BB82-50B7CC732A2E}" destId="{891449A4-72A5-41EC-9AAF-7D27605F7335}" srcOrd="1" destOrd="0" presId="urn:microsoft.com/office/officeart/2005/8/layout/list1"/>
    <dgm:cxn modelId="{811326FC-1C68-4C38-A715-CBC09B4CB050}" type="presOf" srcId="{269C28A1-CCF7-439F-BB82-50B7CC732A2E}" destId="{F5D0C282-6DD3-4CE3-9576-E77AE0D0C9DD}" srcOrd="0" destOrd="0" presId="urn:microsoft.com/office/officeart/2005/8/layout/list1"/>
    <dgm:cxn modelId="{2D1C756D-5AB8-4585-AD07-90AC0B853817}" type="presOf" srcId="{1BF2A813-71BA-4E65-9B92-F1CA523B17E0}" destId="{911DE9B0-8D23-48D9-8904-37E306DA2B59}" srcOrd="0" destOrd="0" presId="urn:microsoft.com/office/officeart/2005/8/layout/list1"/>
    <dgm:cxn modelId="{20CACF62-0A48-4931-BEFD-0F9095F3C77D}" srcId="{1BF2A813-71BA-4E65-9B92-F1CA523B17E0}" destId="{269C28A1-CCF7-439F-BB82-50B7CC732A2E}" srcOrd="0" destOrd="0" parTransId="{8F80C98D-CF45-4F9E-95E8-E2749ABD77B0}" sibTransId="{D8C347F6-F4F4-4B90-8A1A-902A3EBB380F}"/>
    <dgm:cxn modelId="{4FFED955-FB07-4BAA-AE1D-F60CD65794B7}" type="presParOf" srcId="{911DE9B0-8D23-48D9-8904-37E306DA2B59}" destId="{77B366D8-C9B8-4B34-829A-EF559F6C5EA6}" srcOrd="0" destOrd="0" presId="urn:microsoft.com/office/officeart/2005/8/layout/list1"/>
    <dgm:cxn modelId="{82DB89BD-EFC1-4FE8-82E8-1BFE8FCBC69B}" type="presParOf" srcId="{77B366D8-C9B8-4B34-829A-EF559F6C5EA6}" destId="{F5D0C282-6DD3-4CE3-9576-E77AE0D0C9DD}" srcOrd="0" destOrd="0" presId="urn:microsoft.com/office/officeart/2005/8/layout/list1"/>
    <dgm:cxn modelId="{C0E51528-1AC9-4C78-9DCD-A3A9FA285CA1}" type="presParOf" srcId="{77B366D8-C9B8-4B34-829A-EF559F6C5EA6}" destId="{891449A4-72A5-41EC-9AAF-7D27605F7335}" srcOrd="1" destOrd="0" presId="urn:microsoft.com/office/officeart/2005/8/layout/list1"/>
    <dgm:cxn modelId="{862DC2DC-4022-4619-AD7A-E7DEB979B5A3}" type="presParOf" srcId="{911DE9B0-8D23-48D9-8904-37E306DA2B59}" destId="{196C7060-55F9-496E-853D-C7C84E6E7BE8}" srcOrd="1" destOrd="0" presId="urn:microsoft.com/office/officeart/2005/8/layout/list1"/>
    <dgm:cxn modelId="{3A25BD99-B0D1-4C8E-B970-D080DDA44158}" type="presParOf" srcId="{911DE9B0-8D23-48D9-8904-37E306DA2B59}" destId="{5668E181-E2E9-4723-855D-56BF44F608A8}" srcOrd="2" destOrd="0" presId="urn:microsoft.com/office/officeart/2005/8/layout/list1"/>
  </dgm:cxnLst>
  <dgm:bg/>
  <dgm:whole/>
</dgm:dataModel>
</file>

<file path=ppt/diagrams/data11.xml><?xml version="1.0" encoding="utf-8"?>
<dgm:dataModel xmlns:dgm="http://schemas.openxmlformats.org/drawingml/2006/diagram" xmlns:a="http://schemas.openxmlformats.org/drawingml/2006/main">
  <dgm:ptLst>
    <dgm:pt modelId="{1BF2A813-71BA-4E65-9B92-F1CA523B17E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911DE9B0-8D23-48D9-8904-37E306DA2B59}" type="pres">
      <dgm:prSet presAssocID="{1BF2A813-71BA-4E65-9B92-F1CA523B17E0}" presName="linear" presStyleCnt="0">
        <dgm:presLayoutVars>
          <dgm:dir/>
          <dgm:animLvl val="lvl"/>
          <dgm:resizeHandles val="exact"/>
        </dgm:presLayoutVars>
      </dgm:prSet>
      <dgm:spPr/>
      <dgm:t>
        <a:bodyPr/>
        <a:lstStyle/>
        <a:p>
          <a:endParaRPr lang="fr-FR"/>
        </a:p>
      </dgm:t>
    </dgm:pt>
  </dgm:ptLst>
  <dgm:cxnLst>
    <dgm:cxn modelId="{16D665EB-0615-4C2E-B1B5-AEA11B8F977A}" type="presOf" srcId="{1BF2A813-71BA-4E65-9B92-F1CA523B17E0}" destId="{911DE9B0-8D23-48D9-8904-37E306DA2B59}" srcOrd="0"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1BF2A813-71BA-4E65-9B92-F1CA523B17E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911DE9B0-8D23-48D9-8904-37E306DA2B59}" type="pres">
      <dgm:prSet presAssocID="{1BF2A813-71BA-4E65-9B92-F1CA523B17E0}" presName="linear" presStyleCnt="0">
        <dgm:presLayoutVars>
          <dgm:dir/>
          <dgm:animLvl val="lvl"/>
          <dgm:resizeHandles val="exact"/>
        </dgm:presLayoutVars>
      </dgm:prSet>
      <dgm:spPr/>
      <dgm:t>
        <a:bodyPr/>
        <a:lstStyle/>
        <a:p>
          <a:endParaRPr lang="fr-FR"/>
        </a:p>
      </dgm:t>
    </dgm:pt>
  </dgm:ptLst>
  <dgm:cxnLst>
    <dgm:cxn modelId="{E9E216D3-DC6A-4B3C-9EA1-20493BEB8130}" type="presOf" srcId="{1BF2A813-71BA-4E65-9B92-F1CA523B17E0}" destId="{911DE9B0-8D23-48D9-8904-37E306DA2B59}" srcOrd="0"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1BF2A813-71BA-4E65-9B92-F1CA523B17E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269C28A1-CCF7-439F-BB82-50B7CC732A2E}">
      <dgm:prSet phldrT="[Texte]" custT="1"/>
      <dgm:spPr/>
      <dgm:t>
        <a:bodyPr/>
        <a:lstStyle/>
        <a:p>
          <a:pPr marL="0" indent="0" algn="ctr"/>
          <a:r>
            <a:rPr lang="fr-FR" sz="3200" dirty="0" smtClean="0"/>
            <a:t>Par quels mécanismes les bactéries probiotiques s’opposent-elles au développement des bactéries pathogènes ?</a:t>
          </a:r>
          <a:endParaRPr lang="fr-FR" sz="3200" dirty="0"/>
        </a:p>
      </dgm:t>
    </dgm:pt>
    <dgm:pt modelId="{8F80C98D-CF45-4F9E-95E8-E2749ABD77B0}" type="parTrans" cxnId="{20CACF62-0A48-4931-BEFD-0F9095F3C77D}">
      <dgm:prSet/>
      <dgm:spPr/>
      <dgm:t>
        <a:bodyPr/>
        <a:lstStyle/>
        <a:p>
          <a:endParaRPr lang="fr-FR"/>
        </a:p>
      </dgm:t>
    </dgm:pt>
    <dgm:pt modelId="{D8C347F6-F4F4-4B90-8A1A-902A3EBB380F}" type="sibTrans" cxnId="{20CACF62-0A48-4931-BEFD-0F9095F3C77D}">
      <dgm:prSet/>
      <dgm:spPr/>
      <dgm:t>
        <a:bodyPr/>
        <a:lstStyle/>
        <a:p>
          <a:endParaRPr lang="fr-FR"/>
        </a:p>
      </dgm:t>
    </dgm:pt>
    <dgm:pt modelId="{911DE9B0-8D23-48D9-8904-37E306DA2B59}" type="pres">
      <dgm:prSet presAssocID="{1BF2A813-71BA-4E65-9B92-F1CA523B17E0}" presName="linear" presStyleCnt="0">
        <dgm:presLayoutVars>
          <dgm:dir/>
          <dgm:animLvl val="lvl"/>
          <dgm:resizeHandles val="exact"/>
        </dgm:presLayoutVars>
      </dgm:prSet>
      <dgm:spPr/>
      <dgm:t>
        <a:bodyPr/>
        <a:lstStyle/>
        <a:p>
          <a:endParaRPr lang="fr-FR"/>
        </a:p>
      </dgm:t>
    </dgm:pt>
    <dgm:pt modelId="{77B366D8-C9B8-4B34-829A-EF559F6C5EA6}" type="pres">
      <dgm:prSet presAssocID="{269C28A1-CCF7-439F-BB82-50B7CC732A2E}" presName="parentLin" presStyleCnt="0"/>
      <dgm:spPr/>
    </dgm:pt>
    <dgm:pt modelId="{F5D0C282-6DD3-4CE3-9576-E77AE0D0C9DD}" type="pres">
      <dgm:prSet presAssocID="{269C28A1-CCF7-439F-BB82-50B7CC732A2E}" presName="parentLeftMargin" presStyleLbl="node1" presStyleIdx="0" presStyleCnt="1"/>
      <dgm:spPr/>
      <dgm:t>
        <a:bodyPr/>
        <a:lstStyle/>
        <a:p>
          <a:endParaRPr lang="fr-FR"/>
        </a:p>
      </dgm:t>
    </dgm:pt>
    <dgm:pt modelId="{891449A4-72A5-41EC-9AAF-7D27605F7335}" type="pres">
      <dgm:prSet presAssocID="{269C28A1-CCF7-439F-BB82-50B7CC732A2E}" presName="parentText" presStyleLbl="node1" presStyleIdx="0" presStyleCnt="1" custScaleX="714460" custScaleY="123007">
        <dgm:presLayoutVars>
          <dgm:chMax val="0"/>
          <dgm:bulletEnabled val="1"/>
        </dgm:presLayoutVars>
      </dgm:prSet>
      <dgm:spPr/>
      <dgm:t>
        <a:bodyPr/>
        <a:lstStyle/>
        <a:p>
          <a:endParaRPr lang="fr-FR"/>
        </a:p>
      </dgm:t>
    </dgm:pt>
    <dgm:pt modelId="{196C7060-55F9-496E-853D-C7C84E6E7BE8}" type="pres">
      <dgm:prSet presAssocID="{269C28A1-CCF7-439F-BB82-50B7CC732A2E}" presName="negativeSpace" presStyleCnt="0"/>
      <dgm:spPr/>
    </dgm:pt>
    <dgm:pt modelId="{5668E181-E2E9-4723-855D-56BF44F608A8}" type="pres">
      <dgm:prSet presAssocID="{269C28A1-CCF7-439F-BB82-50B7CC732A2E}" presName="childText" presStyleLbl="conFgAcc1" presStyleIdx="0" presStyleCnt="1">
        <dgm:presLayoutVars>
          <dgm:bulletEnabled val="1"/>
        </dgm:presLayoutVars>
      </dgm:prSet>
      <dgm:spPr/>
    </dgm:pt>
  </dgm:ptLst>
  <dgm:cxnLst>
    <dgm:cxn modelId="{23FCBB5B-C08C-4DA1-A2CD-ABD4AFB3B088}" type="presOf" srcId="{269C28A1-CCF7-439F-BB82-50B7CC732A2E}" destId="{F5D0C282-6DD3-4CE3-9576-E77AE0D0C9DD}" srcOrd="0" destOrd="0" presId="urn:microsoft.com/office/officeart/2005/8/layout/list1"/>
    <dgm:cxn modelId="{B0AA5E2C-33E9-4D54-827B-7E8E88EE0371}" type="presOf" srcId="{1BF2A813-71BA-4E65-9B92-F1CA523B17E0}" destId="{911DE9B0-8D23-48D9-8904-37E306DA2B59}" srcOrd="0" destOrd="0" presId="urn:microsoft.com/office/officeart/2005/8/layout/list1"/>
    <dgm:cxn modelId="{240E6651-22EA-43A3-8CF1-20C513E338E6}" type="presOf" srcId="{269C28A1-CCF7-439F-BB82-50B7CC732A2E}" destId="{891449A4-72A5-41EC-9AAF-7D27605F7335}" srcOrd="1" destOrd="0" presId="urn:microsoft.com/office/officeart/2005/8/layout/list1"/>
    <dgm:cxn modelId="{20CACF62-0A48-4931-BEFD-0F9095F3C77D}" srcId="{1BF2A813-71BA-4E65-9B92-F1CA523B17E0}" destId="{269C28A1-CCF7-439F-BB82-50B7CC732A2E}" srcOrd="0" destOrd="0" parTransId="{8F80C98D-CF45-4F9E-95E8-E2749ABD77B0}" sibTransId="{D8C347F6-F4F4-4B90-8A1A-902A3EBB380F}"/>
    <dgm:cxn modelId="{063E48E2-6DA7-490B-9E2E-1599F021761E}" type="presParOf" srcId="{911DE9B0-8D23-48D9-8904-37E306DA2B59}" destId="{77B366D8-C9B8-4B34-829A-EF559F6C5EA6}" srcOrd="0" destOrd="0" presId="urn:microsoft.com/office/officeart/2005/8/layout/list1"/>
    <dgm:cxn modelId="{381C7768-F04C-4999-BB95-A3B11BC5EF7C}" type="presParOf" srcId="{77B366D8-C9B8-4B34-829A-EF559F6C5EA6}" destId="{F5D0C282-6DD3-4CE3-9576-E77AE0D0C9DD}" srcOrd="0" destOrd="0" presId="urn:microsoft.com/office/officeart/2005/8/layout/list1"/>
    <dgm:cxn modelId="{A3572AAD-257E-42EE-9F4D-9044AB174B72}" type="presParOf" srcId="{77B366D8-C9B8-4B34-829A-EF559F6C5EA6}" destId="{891449A4-72A5-41EC-9AAF-7D27605F7335}" srcOrd="1" destOrd="0" presId="urn:microsoft.com/office/officeart/2005/8/layout/list1"/>
    <dgm:cxn modelId="{D14C4ADC-6D8F-4D0A-B8B6-3E6147DFACEA}" type="presParOf" srcId="{911DE9B0-8D23-48D9-8904-37E306DA2B59}" destId="{196C7060-55F9-496E-853D-C7C84E6E7BE8}" srcOrd="1" destOrd="0" presId="urn:microsoft.com/office/officeart/2005/8/layout/list1"/>
    <dgm:cxn modelId="{612E10C6-C41F-4D68-8C0E-8285444292DD}" type="presParOf" srcId="{911DE9B0-8D23-48D9-8904-37E306DA2B59}" destId="{5668E181-E2E9-4723-855D-56BF44F608A8}" srcOrd="2" destOrd="0" presId="urn:microsoft.com/office/officeart/2005/8/layout/list1"/>
  </dgm:cxnLst>
  <dgm:bg/>
  <dgm:whole/>
</dgm:dataModel>
</file>

<file path=ppt/diagrams/data4.xml><?xml version="1.0" encoding="utf-8"?>
<dgm:dataModel xmlns:dgm="http://schemas.openxmlformats.org/drawingml/2006/diagram" xmlns:a="http://schemas.openxmlformats.org/drawingml/2006/main">
  <dgm:ptLst>
    <dgm:pt modelId="{1BF2A813-71BA-4E65-9B92-F1CA523B17E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911DE9B0-8D23-48D9-8904-37E306DA2B59}" type="pres">
      <dgm:prSet presAssocID="{1BF2A813-71BA-4E65-9B92-F1CA523B17E0}" presName="linear" presStyleCnt="0">
        <dgm:presLayoutVars>
          <dgm:dir/>
          <dgm:animLvl val="lvl"/>
          <dgm:resizeHandles val="exact"/>
        </dgm:presLayoutVars>
      </dgm:prSet>
      <dgm:spPr/>
      <dgm:t>
        <a:bodyPr/>
        <a:lstStyle/>
        <a:p>
          <a:endParaRPr lang="fr-FR"/>
        </a:p>
      </dgm:t>
    </dgm:pt>
  </dgm:ptLst>
  <dgm:cxnLst>
    <dgm:cxn modelId="{E545F55B-5010-43FA-A45D-89BF0E3BCA89}" type="presOf" srcId="{1BF2A813-71BA-4E65-9B92-F1CA523B17E0}" destId="{911DE9B0-8D23-48D9-8904-37E306DA2B59}" srcOrd="0" destOrd="0" presId="urn:microsoft.com/office/officeart/2005/8/layout/list1"/>
  </dgm:cxnLst>
  <dgm:bg/>
  <dgm:whole/>
</dgm:dataModel>
</file>

<file path=ppt/diagrams/data5.xml><?xml version="1.0" encoding="utf-8"?>
<dgm:dataModel xmlns:dgm="http://schemas.openxmlformats.org/drawingml/2006/diagram" xmlns:a="http://schemas.openxmlformats.org/drawingml/2006/main">
  <dgm:ptLst>
    <dgm:pt modelId="{1BF2A813-71BA-4E65-9B92-F1CA523B17E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269C28A1-CCF7-439F-BB82-50B7CC732A2E}">
      <dgm:prSet phldrT="[Texte]" custT="1"/>
      <dgm:spPr/>
      <dgm:t>
        <a:bodyPr/>
        <a:lstStyle/>
        <a:p>
          <a:pPr marL="0" indent="0" algn="ctr"/>
          <a:r>
            <a:rPr lang="fr-FR" sz="3200" dirty="0" smtClean="0"/>
            <a:t>Actions des probiotiques sur les troubles intestinaux</a:t>
          </a:r>
          <a:endParaRPr lang="fr-FR" sz="3200" dirty="0"/>
        </a:p>
      </dgm:t>
    </dgm:pt>
    <dgm:pt modelId="{8F80C98D-CF45-4F9E-95E8-E2749ABD77B0}" type="parTrans" cxnId="{20CACF62-0A48-4931-BEFD-0F9095F3C77D}">
      <dgm:prSet/>
      <dgm:spPr/>
      <dgm:t>
        <a:bodyPr/>
        <a:lstStyle/>
        <a:p>
          <a:endParaRPr lang="fr-FR"/>
        </a:p>
      </dgm:t>
    </dgm:pt>
    <dgm:pt modelId="{D8C347F6-F4F4-4B90-8A1A-902A3EBB380F}" type="sibTrans" cxnId="{20CACF62-0A48-4931-BEFD-0F9095F3C77D}">
      <dgm:prSet/>
      <dgm:spPr/>
      <dgm:t>
        <a:bodyPr/>
        <a:lstStyle/>
        <a:p>
          <a:endParaRPr lang="fr-FR"/>
        </a:p>
      </dgm:t>
    </dgm:pt>
    <dgm:pt modelId="{911DE9B0-8D23-48D9-8904-37E306DA2B59}" type="pres">
      <dgm:prSet presAssocID="{1BF2A813-71BA-4E65-9B92-F1CA523B17E0}" presName="linear" presStyleCnt="0">
        <dgm:presLayoutVars>
          <dgm:dir/>
          <dgm:animLvl val="lvl"/>
          <dgm:resizeHandles val="exact"/>
        </dgm:presLayoutVars>
      </dgm:prSet>
      <dgm:spPr/>
      <dgm:t>
        <a:bodyPr/>
        <a:lstStyle/>
        <a:p>
          <a:endParaRPr lang="fr-FR"/>
        </a:p>
      </dgm:t>
    </dgm:pt>
    <dgm:pt modelId="{77B366D8-C9B8-4B34-829A-EF559F6C5EA6}" type="pres">
      <dgm:prSet presAssocID="{269C28A1-CCF7-439F-BB82-50B7CC732A2E}" presName="parentLin" presStyleCnt="0"/>
      <dgm:spPr/>
    </dgm:pt>
    <dgm:pt modelId="{F5D0C282-6DD3-4CE3-9576-E77AE0D0C9DD}" type="pres">
      <dgm:prSet presAssocID="{269C28A1-CCF7-439F-BB82-50B7CC732A2E}" presName="parentLeftMargin" presStyleLbl="node1" presStyleIdx="0" presStyleCnt="1"/>
      <dgm:spPr/>
      <dgm:t>
        <a:bodyPr/>
        <a:lstStyle/>
        <a:p>
          <a:endParaRPr lang="fr-FR"/>
        </a:p>
      </dgm:t>
    </dgm:pt>
    <dgm:pt modelId="{891449A4-72A5-41EC-9AAF-7D27605F7335}" type="pres">
      <dgm:prSet presAssocID="{269C28A1-CCF7-439F-BB82-50B7CC732A2E}" presName="parentText" presStyleLbl="node1" presStyleIdx="0" presStyleCnt="1" custScaleX="714460" custScaleY="123007">
        <dgm:presLayoutVars>
          <dgm:chMax val="0"/>
          <dgm:bulletEnabled val="1"/>
        </dgm:presLayoutVars>
      </dgm:prSet>
      <dgm:spPr/>
      <dgm:t>
        <a:bodyPr/>
        <a:lstStyle/>
        <a:p>
          <a:endParaRPr lang="fr-FR"/>
        </a:p>
      </dgm:t>
    </dgm:pt>
    <dgm:pt modelId="{196C7060-55F9-496E-853D-C7C84E6E7BE8}" type="pres">
      <dgm:prSet presAssocID="{269C28A1-CCF7-439F-BB82-50B7CC732A2E}" presName="negativeSpace" presStyleCnt="0"/>
      <dgm:spPr/>
    </dgm:pt>
    <dgm:pt modelId="{5668E181-E2E9-4723-855D-56BF44F608A8}" type="pres">
      <dgm:prSet presAssocID="{269C28A1-CCF7-439F-BB82-50B7CC732A2E}" presName="childText" presStyleLbl="conFgAcc1" presStyleIdx="0" presStyleCnt="1">
        <dgm:presLayoutVars>
          <dgm:bulletEnabled val="1"/>
        </dgm:presLayoutVars>
      </dgm:prSet>
      <dgm:spPr/>
    </dgm:pt>
  </dgm:ptLst>
  <dgm:cxnLst>
    <dgm:cxn modelId="{F7A9A6BE-137E-45E7-BAE4-653712516FA6}" type="presOf" srcId="{269C28A1-CCF7-439F-BB82-50B7CC732A2E}" destId="{891449A4-72A5-41EC-9AAF-7D27605F7335}" srcOrd="1" destOrd="0" presId="urn:microsoft.com/office/officeart/2005/8/layout/list1"/>
    <dgm:cxn modelId="{4C73512B-787B-4CAD-8507-30404B0C0C3B}" type="presOf" srcId="{269C28A1-CCF7-439F-BB82-50B7CC732A2E}" destId="{F5D0C282-6DD3-4CE3-9576-E77AE0D0C9DD}" srcOrd="0" destOrd="0" presId="urn:microsoft.com/office/officeart/2005/8/layout/list1"/>
    <dgm:cxn modelId="{C04E9733-24A6-4FB6-95B4-AFCCCA92BDE6}" type="presOf" srcId="{1BF2A813-71BA-4E65-9B92-F1CA523B17E0}" destId="{911DE9B0-8D23-48D9-8904-37E306DA2B59}" srcOrd="0" destOrd="0" presId="urn:microsoft.com/office/officeart/2005/8/layout/list1"/>
    <dgm:cxn modelId="{20CACF62-0A48-4931-BEFD-0F9095F3C77D}" srcId="{1BF2A813-71BA-4E65-9B92-F1CA523B17E0}" destId="{269C28A1-CCF7-439F-BB82-50B7CC732A2E}" srcOrd="0" destOrd="0" parTransId="{8F80C98D-CF45-4F9E-95E8-E2749ABD77B0}" sibTransId="{D8C347F6-F4F4-4B90-8A1A-902A3EBB380F}"/>
    <dgm:cxn modelId="{49AC32B2-3A7E-4121-AA69-20484329908A}" type="presParOf" srcId="{911DE9B0-8D23-48D9-8904-37E306DA2B59}" destId="{77B366D8-C9B8-4B34-829A-EF559F6C5EA6}" srcOrd="0" destOrd="0" presId="urn:microsoft.com/office/officeart/2005/8/layout/list1"/>
    <dgm:cxn modelId="{97E7EC89-843E-4605-8CE2-2CBC448F77FA}" type="presParOf" srcId="{77B366D8-C9B8-4B34-829A-EF559F6C5EA6}" destId="{F5D0C282-6DD3-4CE3-9576-E77AE0D0C9DD}" srcOrd="0" destOrd="0" presId="urn:microsoft.com/office/officeart/2005/8/layout/list1"/>
    <dgm:cxn modelId="{14A3F3AD-F741-4A8F-89E8-DF70237D2C4D}" type="presParOf" srcId="{77B366D8-C9B8-4B34-829A-EF559F6C5EA6}" destId="{891449A4-72A5-41EC-9AAF-7D27605F7335}" srcOrd="1" destOrd="0" presId="urn:microsoft.com/office/officeart/2005/8/layout/list1"/>
    <dgm:cxn modelId="{BF0246E5-6CEB-42D2-BA75-536448810E98}" type="presParOf" srcId="{911DE9B0-8D23-48D9-8904-37E306DA2B59}" destId="{196C7060-55F9-496E-853D-C7C84E6E7BE8}" srcOrd="1" destOrd="0" presId="urn:microsoft.com/office/officeart/2005/8/layout/list1"/>
    <dgm:cxn modelId="{F074EB6A-0EEC-4473-A5A1-E41F14E5E44F}" type="presParOf" srcId="{911DE9B0-8D23-48D9-8904-37E306DA2B59}" destId="{5668E181-E2E9-4723-855D-56BF44F608A8}" srcOrd="2" destOrd="0" presId="urn:microsoft.com/office/officeart/2005/8/layout/list1"/>
  </dgm:cxnLst>
  <dgm:bg/>
  <dgm:whole/>
</dgm:dataModel>
</file>

<file path=ppt/diagrams/data6.xml><?xml version="1.0" encoding="utf-8"?>
<dgm:dataModel xmlns:dgm="http://schemas.openxmlformats.org/drawingml/2006/diagram" xmlns:a="http://schemas.openxmlformats.org/drawingml/2006/main">
  <dgm:ptLst>
    <dgm:pt modelId="{1BF2A813-71BA-4E65-9B92-F1CA523B17E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911DE9B0-8D23-48D9-8904-37E306DA2B59}" type="pres">
      <dgm:prSet presAssocID="{1BF2A813-71BA-4E65-9B92-F1CA523B17E0}" presName="linear" presStyleCnt="0">
        <dgm:presLayoutVars>
          <dgm:dir/>
          <dgm:animLvl val="lvl"/>
          <dgm:resizeHandles val="exact"/>
        </dgm:presLayoutVars>
      </dgm:prSet>
      <dgm:spPr/>
      <dgm:t>
        <a:bodyPr/>
        <a:lstStyle/>
        <a:p>
          <a:endParaRPr lang="fr-FR"/>
        </a:p>
      </dgm:t>
    </dgm:pt>
  </dgm:ptLst>
  <dgm:cxnLst>
    <dgm:cxn modelId="{FE1E7825-3153-43C2-8207-93BFE6AC4A0A}" type="presOf" srcId="{1BF2A813-71BA-4E65-9B92-F1CA523B17E0}" destId="{911DE9B0-8D23-48D9-8904-37E306DA2B59}" srcOrd="0" destOrd="0" presId="urn:microsoft.com/office/officeart/2005/8/layout/list1"/>
  </dgm:cxnLst>
  <dgm:bg/>
  <dgm:whole/>
</dgm:dataModel>
</file>

<file path=ppt/diagrams/data7.xml><?xml version="1.0" encoding="utf-8"?>
<dgm:dataModel xmlns:dgm="http://schemas.openxmlformats.org/drawingml/2006/diagram" xmlns:a="http://schemas.openxmlformats.org/drawingml/2006/main">
  <dgm:ptLst>
    <dgm:pt modelId="{1BF2A813-71BA-4E65-9B92-F1CA523B17E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269C28A1-CCF7-439F-BB82-50B7CC732A2E}">
      <dgm:prSet phldrT="[Texte]" custT="1"/>
      <dgm:spPr/>
      <dgm:t>
        <a:bodyPr/>
        <a:lstStyle/>
        <a:p>
          <a:pPr marL="0" indent="0" algn="ctr"/>
          <a:r>
            <a:rPr lang="fr-FR" sz="3200" dirty="0" smtClean="0"/>
            <a:t>Quelles sont les probiotiques qui agissent contre ces troubles intestinaux ?</a:t>
          </a:r>
          <a:endParaRPr lang="fr-FR" sz="3200" dirty="0"/>
        </a:p>
      </dgm:t>
    </dgm:pt>
    <dgm:pt modelId="{8F80C98D-CF45-4F9E-95E8-E2749ABD77B0}" type="parTrans" cxnId="{20CACF62-0A48-4931-BEFD-0F9095F3C77D}">
      <dgm:prSet/>
      <dgm:spPr/>
      <dgm:t>
        <a:bodyPr/>
        <a:lstStyle/>
        <a:p>
          <a:endParaRPr lang="fr-FR"/>
        </a:p>
      </dgm:t>
    </dgm:pt>
    <dgm:pt modelId="{D8C347F6-F4F4-4B90-8A1A-902A3EBB380F}" type="sibTrans" cxnId="{20CACF62-0A48-4931-BEFD-0F9095F3C77D}">
      <dgm:prSet/>
      <dgm:spPr/>
      <dgm:t>
        <a:bodyPr/>
        <a:lstStyle/>
        <a:p>
          <a:endParaRPr lang="fr-FR"/>
        </a:p>
      </dgm:t>
    </dgm:pt>
    <dgm:pt modelId="{911DE9B0-8D23-48D9-8904-37E306DA2B59}" type="pres">
      <dgm:prSet presAssocID="{1BF2A813-71BA-4E65-9B92-F1CA523B17E0}" presName="linear" presStyleCnt="0">
        <dgm:presLayoutVars>
          <dgm:dir/>
          <dgm:animLvl val="lvl"/>
          <dgm:resizeHandles val="exact"/>
        </dgm:presLayoutVars>
      </dgm:prSet>
      <dgm:spPr/>
      <dgm:t>
        <a:bodyPr/>
        <a:lstStyle/>
        <a:p>
          <a:endParaRPr lang="fr-FR"/>
        </a:p>
      </dgm:t>
    </dgm:pt>
    <dgm:pt modelId="{77B366D8-C9B8-4B34-829A-EF559F6C5EA6}" type="pres">
      <dgm:prSet presAssocID="{269C28A1-CCF7-439F-BB82-50B7CC732A2E}" presName="parentLin" presStyleCnt="0"/>
      <dgm:spPr/>
    </dgm:pt>
    <dgm:pt modelId="{F5D0C282-6DD3-4CE3-9576-E77AE0D0C9DD}" type="pres">
      <dgm:prSet presAssocID="{269C28A1-CCF7-439F-BB82-50B7CC732A2E}" presName="parentLeftMargin" presStyleLbl="node1" presStyleIdx="0" presStyleCnt="1"/>
      <dgm:spPr/>
      <dgm:t>
        <a:bodyPr/>
        <a:lstStyle/>
        <a:p>
          <a:endParaRPr lang="fr-FR"/>
        </a:p>
      </dgm:t>
    </dgm:pt>
    <dgm:pt modelId="{891449A4-72A5-41EC-9AAF-7D27605F7335}" type="pres">
      <dgm:prSet presAssocID="{269C28A1-CCF7-439F-BB82-50B7CC732A2E}" presName="parentText" presStyleLbl="node1" presStyleIdx="0" presStyleCnt="1" custScaleX="714460" custScaleY="123007">
        <dgm:presLayoutVars>
          <dgm:chMax val="0"/>
          <dgm:bulletEnabled val="1"/>
        </dgm:presLayoutVars>
      </dgm:prSet>
      <dgm:spPr/>
      <dgm:t>
        <a:bodyPr/>
        <a:lstStyle/>
        <a:p>
          <a:endParaRPr lang="fr-FR"/>
        </a:p>
      </dgm:t>
    </dgm:pt>
    <dgm:pt modelId="{196C7060-55F9-496E-853D-C7C84E6E7BE8}" type="pres">
      <dgm:prSet presAssocID="{269C28A1-CCF7-439F-BB82-50B7CC732A2E}" presName="negativeSpace" presStyleCnt="0"/>
      <dgm:spPr/>
    </dgm:pt>
    <dgm:pt modelId="{5668E181-E2E9-4723-855D-56BF44F608A8}" type="pres">
      <dgm:prSet presAssocID="{269C28A1-CCF7-439F-BB82-50B7CC732A2E}" presName="childText" presStyleLbl="conFgAcc1" presStyleIdx="0" presStyleCnt="1">
        <dgm:presLayoutVars>
          <dgm:bulletEnabled val="1"/>
        </dgm:presLayoutVars>
      </dgm:prSet>
      <dgm:spPr/>
    </dgm:pt>
  </dgm:ptLst>
  <dgm:cxnLst>
    <dgm:cxn modelId="{1B77FD11-D603-4457-9608-F41E3B45393B}" type="presOf" srcId="{1BF2A813-71BA-4E65-9B92-F1CA523B17E0}" destId="{911DE9B0-8D23-48D9-8904-37E306DA2B59}" srcOrd="0" destOrd="0" presId="urn:microsoft.com/office/officeart/2005/8/layout/list1"/>
    <dgm:cxn modelId="{9A4B7338-C8D6-41A2-97FE-E32C766428AE}" type="presOf" srcId="{269C28A1-CCF7-439F-BB82-50B7CC732A2E}" destId="{891449A4-72A5-41EC-9AAF-7D27605F7335}" srcOrd="1" destOrd="0" presId="urn:microsoft.com/office/officeart/2005/8/layout/list1"/>
    <dgm:cxn modelId="{FE6E6322-BBBD-42A5-98B7-9C2555D90266}" type="presOf" srcId="{269C28A1-CCF7-439F-BB82-50B7CC732A2E}" destId="{F5D0C282-6DD3-4CE3-9576-E77AE0D0C9DD}" srcOrd="0" destOrd="0" presId="urn:microsoft.com/office/officeart/2005/8/layout/list1"/>
    <dgm:cxn modelId="{20CACF62-0A48-4931-BEFD-0F9095F3C77D}" srcId="{1BF2A813-71BA-4E65-9B92-F1CA523B17E0}" destId="{269C28A1-CCF7-439F-BB82-50B7CC732A2E}" srcOrd="0" destOrd="0" parTransId="{8F80C98D-CF45-4F9E-95E8-E2749ABD77B0}" sibTransId="{D8C347F6-F4F4-4B90-8A1A-902A3EBB380F}"/>
    <dgm:cxn modelId="{B4A0BE0C-3C21-4590-BF0B-1E4F42A78263}" type="presParOf" srcId="{911DE9B0-8D23-48D9-8904-37E306DA2B59}" destId="{77B366D8-C9B8-4B34-829A-EF559F6C5EA6}" srcOrd="0" destOrd="0" presId="urn:microsoft.com/office/officeart/2005/8/layout/list1"/>
    <dgm:cxn modelId="{2DBA80D8-268B-408A-AF94-230B685B113D}" type="presParOf" srcId="{77B366D8-C9B8-4B34-829A-EF559F6C5EA6}" destId="{F5D0C282-6DD3-4CE3-9576-E77AE0D0C9DD}" srcOrd="0" destOrd="0" presId="urn:microsoft.com/office/officeart/2005/8/layout/list1"/>
    <dgm:cxn modelId="{69A52E3E-1E53-47F5-BE62-A7FF4EB78E8E}" type="presParOf" srcId="{77B366D8-C9B8-4B34-829A-EF559F6C5EA6}" destId="{891449A4-72A5-41EC-9AAF-7D27605F7335}" srcOrd="1" destOrd="0" presId="urn:microsoft.com/office/officeart/2005/8/layout/list1"/>
    <dgm:cxn modelId="{574E0A55-A554-47D4-8EF6-B23D35AD430F}" type="presParOf" srcId="{911DE9B0-8D23-48D9-8904-37E306DA2B59}" destId="{196C7060-55F9-496E-853D-C7C84E6E7BE8}" srcOrd="1" destOrd="0" presId="urn:microsoft.com/office/officeart/2005/8/layout/list1"/>
    <dgm:cxn modelId="{BC7DE35C-3CB4-45C0-9D39-807DB2DDA7F0}" type="presParOf" srcId="{911DE9B0-8D23-48D9-8904-37E306DA2B59}" destId="{5668E181-E2E9-4723-855D-56BF44F608A8}" srcOrd="2" destOrd="0" presId="urn:microsoft.com/office/officeart/2005/8/layout/list1"/>
  </dgm:cxnLst>
  <dgm:bg/>
  <dgm:whole/>
</dgm:dataModel>
</file>

<file path=ppt/diagrams/data8.xml><?xml version="1.0" encoding="utf-8"?>
<dgm:dataModel xmlns:dgm="http://schemas.openxmlformats.org/drawingml/2006/diagram" xmlns:a="http://schemas.openxmlformats.org/drawingml/2006/main">
  <dgm:ptLst>
    <dgm:pt modelId="{1BF2A813-71BA-4E65-9B92-F1CA523B17E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911DE9B0-8D23-48D9-8904-37E306DA2B59}" type="pres">
      <dgm:prSet presAssocID="{1BF2A813-71BA-4E65-9B92-F1CA523B17E0}" presName="linear" presStyleCnt="0">
        <dgm:presLayoutVars>
          <dgm:dir/>
          <dgm:animLvl val="lvl"/>
          <dgm:resizeHandles val="exact"/>
        </dgm:presLayoutVars>
      </dgm:prSet>
      <dgm:spPr/>
      <dgm:t>
        <a:bodyPr/>
        <a:lstStyle/>
        <a:p>
          <a:endParaRPr lang="fr-FR"/>
        </a:p>
      </dgm:t>
    </dgm:pt>
  </dgm:ptLst>
  <dgm:cxnLst>
    <dgm:cxn modelId="{93447267-8B04-4B21-BAA3-D27E5E173281}" type="presOf" srcId="{1BF2A813-71BA-4E65-9B92-F1CA523B17E0}" destId="{911DE9B0-8D23-48D9-8904-37E306DA2B59}" srcOrd="0" destOrd="0" presId="urn:microsoft.com/office/officeart/2005/8/layout/list1"/>
  </dgm:cxnLst>
  <dgm:bg/>
  <dgm:whole/>
</dgm:dataModel>
</file>

<file path=ppt/diagrams/data9.xml><?xml version="1.0" encoding="utf-8"?>
<dgm:dataModel xmlns:dgm="http://schemas.openxmlformats.org/drawingml/2006/diagram" xmlns:a="http://schemas.openxmlformats.org/drawingml/2006/main">
  <dgm:ptLst>
    <dgm:pt modelId="{1BF2A813-71BA-4E65-9B92-F1CA523B17E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911DE9B0-8D23-48D9-8904-37E306DA2B59}" type="pres">
      <dgm:prSet presAssocID="{1BF2A813-71BA-4E65-9B92-F1CA523B17E0}" presName="linear" presStyleCnt="0">
        <dgm:presLayoutVars>
          <dgm:dir/>
          <dgm:animLvl val="lvl"/>
          <dgm:resizeHandles val="exact"/>
        </dgm:presLayoutVars>
      </dgm:prSet>
      <dgm:spPr/>
      <dgm:t>
        <a:bodyPr/>
        <a:lstStyle/>
        <a:p>
          <a:endParaRPr lang="fr-FR"/>
        </a:p>
      </dgm:t>
    </dgm:pt>
  </dgm:ptLst>
  <dgm:cxnLst>
    <dgm:cxn modelId="{C67F8A41-E06F-466D-8677-E85FF160FE2C}" type="presOf" srcId="{1BF2A813-71BA-4E65-9B92-F1CA523B17E0}" destId="{911DE9B0-8D23-48D9-8904-37E306DA2B59}" srcOrd="0"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94B046-78A1-480A-B4A8-FCFB3E6F351E}" type="datetimeFigureOut">
              <a:rPr lang="fr-FR" smtClean="0"/>
              <a:pPr/>
              <a:t>21/10/2017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F2D6D0-4CE5-4BE1-9146-24B6D999885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F2D6D0-4CE5-4BE1-9146-24B6D9998853}" type="slidenum">
              <a:rPr lang="fr-FR" smtClean="0"/>
              <a:pPr/>
              <a:t>12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F2D6D0-4CE5-4BE1-9146-24B6D9998853}" type="slidenum">
              <a:rPr lang="fr-FR" smtClean="0"/>
              <a:pPr/>
              <a:t>13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F2D6D0-4CE5-4BE1-9146-24B6D9998853}" type="slidenum">
              <a:rPr lang="fr-FR" smtClean="0"/>
              <a:pPr/>
              <a:t>14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F2D6D0-4CE5-4BE1-9146-24B6D9998853}" type="slidenum">
              <a:rPr lang="fr-FR" smtClean="0"/>
              <a:pPr/>
              <a:t>33</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F2D6D0-4CE5-4BE1-9146-24B6D9998853}" type="slidenum">
              <a:rPr lang="fr-FR" smtClean="0"/>
              <a:pPr/>
              <a:t>34</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F2D6D0-4CE5-4BE1-9146-24B6D9998853}" type="slidenum">
              <a:rPr lang="fr-FR" smtClean="0"/>
              <a:pPr/>
              <a:t>35</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F2D6D0-4CE5-4BE1-9146-24B6D9998853}" type="slidenum">
              <a:rPr lang="fr-FR" smtClean="0"/>
              <a:pPr/>
              <a:t>36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r>
              <a:rPr lang="fr-FR" smtClean="0"/>
              <a:t>14</a:t>
            </a:r>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r>
              <a:rPr lang="fr-FR" smtClean="0"/>
              <a:t>Probiotiques : origine, forme et dosage</a:t>
            </a:r>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155D7C1F-9CF3-4F15-8BCF-7559A24EC2DD}"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FR" smtClean="0"/>
              <a:t>14</a:t>
            </a:r>
            <a:endParaRPr lang="fr-FR"/>
          </a:p>
        </p:txBody>
      </p:sp>
      <p:sp>
        <p:nvSpPr>
          <p:cNvPr id="5" name="Espace réservé du pied de page 4"/>
          <p:cNvSpPr>
            <a:spLocks noGrp="1"/>
          </p:cNvSpPr>
          <p:nvPr>
            <p:ph type="ftr" sz="quarter" idx="11"/>
          </p:nvPr>
        </p:nvSpPr>
        <p:spPr/>
        <p:txBody>
          <a:bodyPr/>
          <a:lstStyle/>
          <a:p>
            <a:r>
              <a:rPr lang="fr-FR" smtClean="0"/>
              <a:t>Probiotiques : origine, forme et dosage</a:t>
            </a:r>
            <a:endParaRPr lang="fr-FR"/>
          </a:p>
        </p:txBody>
      </p:sp>
      <p:sp>
        <p:nvSpPr>
          <p:cNvPr id="6" name="Espace réservé du numéro de diapositive 5"/>
          <p:cNvSpPr>
            <a:spLocks noGrp="1"/>
          </p:cNvSpPr>
          <p:nvPr>
            <p:ph type="sldNum" sz="quarter" idx="12"/>
          </p:nvPr>
        </p:nvSpPr>
        <p:spPr/>
        <p:txBody>
          <a:bodyPr/>
          <a:lstStyle/>
          <a:p>
            <a:fld id="{155D7C1F-9CF3-4F15-8BCF-7559A24EC2D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FR" smtClean="0"/>
              <a:t>14</a:t>
            </a:r>
            <a:endParaRPr lang="fr-FR"/>
          </a:p>
        </p:txBody>
      </p:sp>
      <p:sp>
        <p:nvSpPr>
          <p:cNvPr id="5" name="Espace réservé du pied de page 4"/>
          <p:cNvSpPr>
            <a:spLocks noGrp="1"/>
          </p:cNvSpPr>
          <p:nvPr>
            <p:ph type="ftr" sz="quarter" idx="11"/>
          </p:nvPr>
        </p:nvSpPr>
        <p:spPr/>
        <p:txBody>
          <a:bodyPr/>
          <a:lstStyle/>
          <a:p>
            <a:r>
              <a:rPr lang="fr-FR" smtClean="0"/>
              <a:t>Probiotiques : origine, forme et dosage</a:t>
            </a:r>
            <a:endParaRPr lang="fr-FR"/>
          </a:p>
        </p:txBody>
      </p:sp>
      <p:sp>
        <p:nvSpPr>
          <p:cNvPr id="6" name="Espace réservé du numéro de diapositive 5"/>
          <p:cNvSpPr>
            <a:spLocks noGrp="1"/>
          </p:cNvSpPr>
          <p:nvPr>
            <p:ph type="sldNum" sz="quarter" idx="12"/>
          </p:nvPr>
        </p:nvSpPr>
        <p:spPr/>
        <p:txBody>
          <a:bodyPr/>
          <a:lstStyle/>
          <a:p>
            <a:fld id="{155D7C1F-9CF3-4F15-8BCF-7559A24EC2D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r>
              <a:rPr lang="fr-FR" smtClean="0"/>
              <a:t>14</a:t>
            </a:r>
            <a:endParaRPr lang="fr-FR"/>
          </a:p>
        </p:txBody>
      </p:sp>
      <p:sp>
        <p:nvSpPr>
          <p:cNvPr id="9" name="Espace réservé du numéro de diapositive 8"/>
          <p:cNvSpPr>
            <a:spLocks noGrp="1"/>
          </p:cNvSpPr>
          <p:nvPr>
            <p:ph type="sldNum" sz="quarter" idx="15"/>
          </p:nvPr>
        </p:nvSpPr>
        <p:spPr/>
        <p:txBody>
          <a:bodyPr rtlCol="0"/>
          <a:lstStyle/>
          <a:p>
            <a:fld id="{155D7C1F-9CF3-4F15-8BCF-7559A24EC2DD}" type="slidenum">
              <a:rPr lang="fr-FR" smtClean="0"/>
              <a:pPr/>
              <a:t>‹N°›</a:t>
            </a:fld>
            <a:endParaRPr lang="fr-FR"/>
          </a:p>
        </p:txBody>
      </p:sp>
      <p:sp>
        <p:nvSpPr>
          <p:cNvPr id="10" name="Espace réservé du pied de page 9"/>
          <p:cNvSpPr>
            <a:spLocks noGrp="1"/>
          </p:cNvSpPr>
          <p:nvPr>
            <p:ph type="ftr" sz="quarter" idx="16"/>
          </p:nvPr>
        </p:nvSpPr>
        <p:spPr/>
        <p:txBody>
          <a:bodyPr rtlCol="0"/>
          <a:lstStyle/>
          <a:p>
            <a:r>
              <a:rPr lang="fr-FR" smtClean="0"/>
              <a:t>Probiotiques : origine, forme et dosage</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r>
              <a:rPr lang="fr-FR" smtClean="0"/>
              <a:t>14</a:t>
            </a:r>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r>
              <a:rPr lang="fr-FR" smtClean="0"/>
              <a:t>Probiotiques : origine, forme et dosage</a:t>
            </a:r>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155D7C1F-9CF3-4F15-8BCF-7559A24EC2DD}"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r>
              <a:rPr lang="fr-FR" smtClean="0"/>
              <a:t>14</a:t>
            </a:r>
            <a:endParaRPr lang="fr-FR"/>
          </a:p>
        </p:txBody>
      </p:sp>
      <p:sp>
        <p:nvSpPr>
          <p:cNvPr id="6" name="Espace réservé du pied de page 5"/>
          <p:cNvSpPr>
            <a:spLocks noGrp="1"/>
          </p:cNvSpPr>
          <p:nvPr>
            <p:ph type="ftr" sz="quarter" idx="11"/>
          </p:nvPr>
        </p:nvSpPr>
        <p:spPr/>
        <p:txBody>
          <a:bodyPr/>
          <a:lstStyle/>
          <a:p>
            <a:r>
              <a:rPr lang="fr-FR" smtClean="0"/>
              <a:t>Probiotiques : origine, forme et dosage</a:t>
            </a:r>
            <a:endParaRPr lang="fr-FR"/>
          </a:p>
        </p:txBody>
      </p:sp>
      <p:sp>
        <p:nvSpPr>
          <p:cNvPr id="7" name="Espace réservé du numéro de diapositive 6"/>
          <p:cNvSpPr>
            <a:spLocks noGrp="1"/>
          </p:cNvSpPr>
          <p:nvPr>
            <p:ph type="sldNum" sz="quarter" idx="12"/>
          </p:nvPr>
        </p:nvSpPr>
        <p:spPr/>
        <p:txBody>
          <a:bodyPr/>
          <a:lstStyle/>
          <a:p>
            <a:fld id="{155D7C1F-9CF3-4F15-8BCF-7559A24EC2DD}"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r>
              <a:rPr lang="fr-FR" smtClean="0"/>
              <a:t>14</a:t>
            </a:r>
            <a:endParaRPr lang="fr-FR"/>
          </a:p>
        </p:txBody>
      </p:sp>
      <p:sp>
        <p:nvSpPr>
          <p:cNvPr id="8" name="Espace réservé du pied de page 7"/>
          <p:cNvSpPr>
            <a:spLocks noGrp="1"/>
          </p:cNvSpPr>
          <p:nvPr>
            <p:ph type="ftr" sz="quarter" idx="11"/>
          </p:nvPr>
        </p:nvSpPr>
        <p:spPr/>
        <p:txBody>
          <a:bodyPr/>
          <a:lstStyle/>
          <a:p>
            <a:r>
              <a:rPr lang="fr-FR" smtClean="0"/>
              <a:t>Probiotiques : origine, forme et dosage</a:t>
            </a:r>
            <a:endParaRPr lang="fr-FR"/>
          </a:p>
        </p:txBody>
      </p:sp>
      <p:sp>
        <p:nvSpPr>
          <p:cNvPr id="9" name="Espace réservé du numéro de diapositive 8"/>
          <p:cNvSpPr>
            <a:spLocks noGrp="1"/>
          </p:cNvSpPr>
          <p:nvPr>
            <p:ph type="sldNum" sz="quarter" idx="12"/>
          </p:nvPr>
        </p:nvSpPr>
        <p:spPr/>
        <p:txBody>
          <a:bodyPr/>
          <a:lstStyle/>
          <a:p>
            <a:fld id="{155D7C1F-9CF3-4F15-8BCF-7559A24EC2DD}"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r>
              <a:rPr lang="fr-FR" smtClean="0"/>
              <a:t>14</a:t>
            </a:r>
            <a:endParaRPr lang="fr-FR"/>
          </a:p>
        </p:txBody>
      </p:sp>
      <p:sp>
        <p:nvSpPr>
          <p:cNvPr id="7" name="Espace réservé du numéro de diapositive 6"/>
          <p:cNvSpPr>
            <a:spLocks noGrp="1"/>
          </p:cNvSpPr>
          <p:nvPr>
            <p:ph type="sldNum" sz="quarter" idx="11"/>
          </p:nvPr>
        </p:nvSpPr>
        <p:spPr/>
        <p:txBody>
          <a:bodyPr rtlCol="0"/>
          <a:lstStyle/>
          <a:p>
            <a:fld id="{155D7C1F-9CF3-4F15-8BCF-7559A24EC2DD}" type="slidenum">
              <a:rPr lang="fr-FR" smtClean="0"/>
              <a:pPr/>
              <a:t>‹N°›</a:t>
            </a:fld>
            <a:endParaRPr lang="fr-FR"/>
          </a:p>
        </p:txBody>
      </p:sp>
      <p:sp>
        <p:nvSpPr>
          <p:cNvPr id="8" name="Espace réservé du pied de page 7"/>
          <p:cNvSpPr>
            <a:spLocks noGrp="1"/>
          </p:cNvSpPr>
          <p:nvPr>
            <p:ph type="ftr" sz="quarter" idx="12"/>
          </p:nvPr>
        </p:nvSpPr>
        <p:spPr/>
        <p:txBody>
          <a:bodyPr rtlCol="0"/>
          <a:lstStyle/>
          <a:p>
            <a:r>
              <a:rPr lang="fr-FR" smtClean="0"/>
              <a:t>Probiotiques : origine, forme et dosage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14</a:t>
            </a:r>
            <a:endParaRPr lang="fr-FR"/>
          </a:p>
        </p:txBody>
      </p:sp>
      <p:sp>
        <p:nvSpPr>
          <p:cNvPr id="3" name="Espace réservé du pied de page 2"/>
          <p:cNvSpPr>
            <a:spLocks noGrp="1"/>
          </p:cNvSpPr>
          <p:nvPr>
            <p:ph type="ftr" sz="quarter" idx="11"/>
          </p:nvPr>
        </p:nvSpPr>
        <p:spPr/>
        <p:txBody>
          <a:bodyPr/>
          <a:lstStyle/>
          <a:p>
            <a:r>
              <a:rPr lang="fr-FR" smtClean="0"/>
              <a:t>Probiotiques : origine, forme et dosage</a:t>
            </a:r>
            <a:endParaRPr lang="fr-FR"/>
          </a:p>
        </p:txBody>
      </p:sp>
      <p:sp>
        <p:nvSpPr>
          <p:cNvPr id="4" name="Espace réservé du numéro de diapositive 3"/>
          <p:cNvSpPr>
            <a:spLocks noGrp="1"/>
          </p:cNvSpPr>
          <p:nvPr>
            <p:ph type="sldNum" sz="quarter" idx="12"/>
          </p:nvPr>
        </p:nvSpPr>
        <p:spPr/>
        <p:txBody>
          <a:bodyPr/>
          <a:lstStyle/>
          <a:p>
            <a:fld id="{155D7C1F-9CF3-4F15-8BCF-7559A24EC2D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r>
              <a:rPr lang="fr-FR" smtClean="0"/>
              <a:t>14</a:t>
            </a:r>
            <a:endParaRPr lang="fr-FR"/>
          </a:p>
        </p:txBody>
      </p:sp>
      <p:sp>
        <p:nvSpPr>
          <p:cNvPr id="22" name="Espace réservé du numéro de diapositive 21"/>
          <p:cNvSpPr>
            <a:spLocks noGrp="1"/>
          </p:cNvSpPr>
          <p:nvPr>
            <p:ph type="sldNum" sz="quarter" idx="15"/>
          </p:nvPr>
        </p:nvSpPr>
        <p:spPr/>
        <p:txBody>
          <a:bodyPr rtlCol="0"/>
          <a:lstStyle/>
          <a:p>
            <a:fld id="{155D7C1F-9CF3-4F15-8BCF-7559A24EC2DD}"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r>
              <a:rPr lang="fr-FR" smtClean="0"/>
              <a:t>Probiotiques : origine, forme et dosage</a:t>
            </a:r>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r>
              <a:rPr lang="fr-FR" smtClean="0"/>
              <a:t>14</a:t>
            </a:r>
            <a:endParaRPr lang="fr-FR"/>
          </a:p>
        </p:txBody>
      </p:sp>
      <p:sp>
        <p:nvSpPr>
          <p:cNvPr id="18" name="Espace réservé du numéro de diapositive 17"/>
          <p:cNvSpPr>
            <a:spLocks noGrp="1"/>
          </p:cNvSpPr>
          <p:nvPr>
            <p:ph type="sldNum" sz="quarter" idx="11"/>
          </p:nvPr>
        </p:nvSpPr>
        <p:spPr/>
        <p:txBody>
          <a:bodyPr rtlCol="0"/>
          <a:lstStyle/>
          <a:p>
            <a:fld id="{155D7C1F-9CF3-4F15-8BCF-7559A24EC2DD}"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r>
              <a:rPr lang="fr-FR" smtClean="0"/>
              <a:t>Probiotiques : origine, forme et dosage</a:t>
            </a: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r>
              <a:rPr lang="fr-FR" smtClean="0"/>
              <a:t>14</a:t>
            </a:r>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fr-FR" smtClean="0"/>
              <a:t>Probiotiques : origine, forme et dosage</a:t>
            </a:r>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55D7C1F-9CF3-4F15-8BCF-7559A24EC2D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86000" y="3124200"/>
            <a:ext cx="6858000" cy="1894362"/>
          </a:xfrm>
        </p:spPr>
        <p:txBody>
          <a:bodyPr>
            <a:normAutofit fontScale="90000"/>
          </a:bodyPr>
          <a:lstStyle/>
          <a:p>
            <a:r>
              <a:rPr lang="fr-FR" sz="3600" dirty="0" smtClean="0"/>
              <a:t>Cours sur les probiotiques</a:t>
            </a:r>
            <a:br>
              <a:rPr lang="fr-FR" sz="3600" dirty="0" smtClean="0"/>
            </a:br>
            <a:r>
              <a:rPr lang="fr-FR" sz="3600" dirty="0" smtClean="0"/>
              <a:t/>
            </a:r>
            <a:br>
              <a:rPr lang="fr-FR" sz="3600" dirty="0" smtClean="0"/>
            </a:br>
            <a:r>
              <a:rPr lang="fr-FR" sz="2700" dirty="0" smtClean="0"/>
              <a:t>Master 1 Biotechnologie alimentaire</a:t>
            </a:r>
            <a:r>
              <a:rPr lang="fr-FR" sz="3600" dirty="0" smtClean="0"/>
              <a:t/>
            </a:r>
            <a:br>
              <a:rPr lang="fr-FR" sz="3600" dirty="0" smtClean="0"/>
            </a:br>
            <a:endParaRPr lang="fr-FR" sz="3600" dirty="0"/>
          </a:p>
        </p:txBody>
      </p:sp>
      <p:sp>
        <p:nvSpPr>
          <p:cNvPr id="3" name="Sous-titre 2"/>
          <p:cNvSpPr>
            <a:spLocks noGrp="1"/>
          </p:cNvSpPr>
          <p:nvPr>
            <p:ph type="subTitle" idx="1"/>
          </p:nvPr>
        </p:nvSpPr>
        <p:spPr/>
        <p:txBody>
          <a:bodyPr/>
          <a:lstStyle/>
          <a:p>
            <a:endParaRPr lang="fr-FR" dirty="0" smtClean="0"/>
          </a:p>
          <a:p>
            <a:r>
              <a:rPr lang="fr-FR" dirty="0" smtClean="0"/>
              <a:t>Présenté par </a:t>
            </a:r>
          </a:p>
          <a:p>
            <a:r>
              <a:rPr lang="fr-FR" dirty="0" smtClean="0"/>
              <a:t>Dr Yassine BENCHIKH                  le 9 Octobre 2017</a:t>
            </a:r>
            <a:endParaRPr lang="fr-FR" dirty="0"/>
          </a:p>
        </p:txBody>
      </p:sp>
      <p:pic>
        <p:nvPicPr>
          <p:cNvPr id="94212" name="Image 1" descr="images"/>
          <p:cNvPicPr>
            <a:picLocks noChangeAspect="1" noChangeArrowheads="1"/>
          </p:cNvPicPr>
          <p:nvPr/>
        </p:nvPicPr>
        <p:blipFill>
          <a:blip r:embed="rId2"/>
          <a:srcRect/>
          <a:stretch>
            <a:fillRect/>
          </a:stretch>
        </p:blipFill>
        <p:spPr bwMode="auto">
          <a:xfrm>
            <a:off x="8215338" y="61894"/>
            <a:ext cx="728663" cy="723900"/>
          </a:xfrm>
          <a:prstGeom prst="rect">
            <a:avLst/>
          </a:prstGeom>
          <a:noFill/>
        </p:spPr>
      </p:pic>
      <p:pic>
        <p:nvPicPr>
          <p:cNvPr id="94211" name="Image 2" descr="02-09"/>
          <p:cNvPicPr>
            <a:picLocks noChangeAspect="1" noChangeArrowheads="1"/>
          </p:cNvPicPr>
          <p:nvPr/>
        </p:nvPicPr>
        <p:blipFill>
          <a:blip r:embed="rId3" cstate="print"/>
          <a:srcRect/>
          <a:stretch>
            <a:fillRect/>
          </a:stretch>
        </p:blipFill>
        <p:spPr bwMode="auto">
          <a:xfrm>
            <a:off x="1855774" y="73007"/>
            <a:ext cx="787400" cy="784225"/>
          </a:xfrm>
          <a:prstGeom prst="rect">
            <a:avLst/>
          </a:prstGeom>
          <a:noFill/>
        </p:spPr>
      </p:pic>
      <p:sp>
        <p:nvSpPr>
          <p:cNvPr id="942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94214" name="Rectangle 6"/>
          <p:cNvSpPr>
            <a:spLocks noChangeArrowheads="1"/>
          </p:cNvSpPr>
          <p:nvPr/>
        </p:nvSpPr>
        <p:spPr bwMode="auto">
          <a:xfrm>
            <a:off x="1714480" y="71414"/>
            <a:ext cx="742952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a:t>
            </a:r>
            <a:r>
              <a:rPr kumimoji="0" lang="fr-FR" sz="12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publique </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lg</a:t>
            </a:r>
            <a:r>
              <a:rPr kumimoji="0" lang="fr-FR" sz="12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rienne </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fr-FR" sz="12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mocratique et </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opulaire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inist</a:t>
            </a:r>
            <a:r>
              <a:rPr kumimoji="0" lang="fr-FR" sz="12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de l'</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nseignement </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up</a:t>
            </a:r>
            <a:r>
              <a:rPr kumimoji="0" lang="fr-FR" sz="12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rieur et de la </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echerche </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cientifique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niversit</a:t>
            </a:r>
            <a:r>
              <a:rPr kumimoji="0" lang="fr-FR" sz="12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des fr</a:t>
            </a:r>
            <a:r>
              <a:rPr kumimoji="0" lang="fr-FR" sz="12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res </a:t>
            </a:r>
            <a:r>
              <a:rPr kumimoji="0" lang="fr-FR" sz="1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t>
            </a:r>
            <a:r>
              <a:rPr kumimoji="0" lang="fr-F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entouri</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onstantine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nstitut de la </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utrition, de l'</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limentation et des </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echnologies </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gro-alimentaires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lang="fr-FR" sz="1200" dirty="0" smtClean="0">
                <a:latin typeface="Times New Roman" pitchFamily="18" charset="0"/>
                <a:ea typeface="Calibri" pitchFamily="34" charset="0"/>
                <a:cs typeface="Times New Roman" pitchFamily="18" charset="0"/>
              </a:rPr>
              <a:t>Département de Biotechnologie</a:t>
            </a:r>
            <a:endPar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92"/>
            <a:ext cx="7829576" cy="1143000"/>
          </a:xfrm>
        </p:spPr>
        <p:txBody>
          <a:bodyPr>
            <a:normAutofit/>
          </a:bodyPr>
          <a:lstStyle/>
          <a:p>
            <a:pPr algn="ctr"/>
            <a:r>
              <a:rPr lang="fr-FR" sz="4000" dirty="0" smtClean="0">
                <a:effectLst>
                  <a:outerShdw blurRad="38100" dist="38100" dir="2700000" algn="tl">
                    <a:srgbClr val="000000">
                      <a:alpha val="43137"/>
                    </a:srgbClr>
                  </a:outerShdw>
                </a:effectLst>
              </a:rPr>
              <a:t>Contenu du cours</a:t>
            </a:r>
            <a:endParaRPr lang="fr-FR" sz="40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1"/>
          </p:nvPr>
        </p:nvSpPr>
        <p:spPr>
          <a:xfrm>
            <a:off x="457200" y="1142984"/>
            <a:ext cx="8401080" cy="5715040"/>
          </a:xfrm>
        </p:spPr>
        <p:txBody>
          <a:bodyPr>
            <a:noAutofit/>
          </a:bodyPr>
          <a:lstStyle/>
          <a:p>
            <a:pPr>
              <a:buNone/>
            </a:pPr>
            <a:r>
              <a:rPr lang="fr-FR" sz="3200" dirty="0" smtClean="0">
                <a:latin typeface="+mj-lt"/>
                <a:cs typeface="Times New Roman" pitchFamily="18" charset="0"/>
              </a:rPr>
              <a:t>1. Introduction</a:t>
            </a:r>
          </a:p>
          <a:p>
            <a:pPr>
              <a:buNone/>
            </a:pPr>
            <a:r>
              <a:rPr lang="fr-FR" sz="3200" dirty="0" smtClean="0">
                <a:latin typeface="+mj-lt"/>
                <a:cs typeface="Times New Roman" pitchFamily="18" charset="0"/>
              </a:rPr>
              <a:t>2. Origine</a:t>
            </a:r>
          </a:p>
          <a:p>
            <a:pPr>
              <a:buNone/>
            </a:pPr>
            <a:r>
              <a:rPr lang="fr-FR" sz="3200" dirty="0" smtClean="0">
                <a:latin typeface="+mj-lt"/>
                <a:cs typeface="Times New Roman" pitchFamily="18" charset="0"/>
              </a:rPr>
              <a:t>3. Forme</a:t>
            </a:r>
          </a:p>
          <a:p>
            <a:pPr>
              <a:buNone/>
            </a:pPr>
            <a:r>
              <a:rPr lang="fr-FR" sz="3200" dirty="0" smtClean="0">
                <a:latin typeface="+mj-lt"/>
                <a:cs typeface="Times New Roman" pitchFamily="18" charset="0"/>
              </a:rPr>
              <a:t>4. Critères de sélection</a:t>
            </a:r>
          </a:p>
          <a:p>
            <a:pPr marL="273050" indent="-273050">
              <a:buNone/>
            </a:pPr>
            <a:r>
              <a:rPr lang="fr-FR" sz="3200" dirty="0" smtClean="0">
                <a:latin typeface="+mj-lt"/>
                <a:cs typeface="Times New Roman" pitchFamily="18" charset="0"/>
              </a:rPr>
              <a:t>5. Effets bénéfiques sur la santé</a:t>
            </a:r>
          </a:p>
          <a:p>
            <a:pPr marL="273050" indent="-273050">
              <a:buNone/>
            </a:pPr>
            <a:r>
              <a:rPr lang="fr-FR" sz="3200" dirty="0" smtClean="0">
                <a:latin typeface="+mj-lt"/>
                <a:cs typeface="Times New Roman" pitchFamily="18" charset="0"/>
              </a:rPr>
              <a:t>6. Dosage</a:t>
            </a:r>
          </a:p>
          <a:p>
            <a:pPr marL="273050" indent="-273050">
              <a:buNone/>
            </a:pPr>
            <a:r>
              <a:rPr lang="fr-FR" sz="3200" dirty="0" smtClean="0">
                <a:cs typeface="Times New Roman" pitchFamily="18" charset="0"/>
              </a:rPr>
              <a:t>7. Conclusion</a:t>
            </a:r>
          </a:p>
          <a:p>
            <a:pPr marL="273050" indent="-273050">
              <a:buNone/>
            </a:pPr>
            <a:endParaRPr lang="fr-FR" sz="3200" dirty="0" smtClean="0">
              <a:latin typeface="+mj-lt"/>
              <a:cs typeface="Times New Roman" pitchFamily="18" charset="0"/>
            </a:endParaRPr>
          </a:p>
          <a:p>
            <a:pPr marL="633413" indent="-273050">
              <a:buNone/>
            </a:pPr>
            <a:endParaRPr lang="fr-FR" sz="3200" dirty="0" smtClean="0">
              <a:latin typeface="+mj-lt"/>
              <a:cs typeface="Times New Roman" pitchFamily="18" charset="0"/>
            </a:endParaRPr>
          </a:p>
          <a:p>
            <a:pPr marL="633413" indent="-273050">
              <a:buNone/>
            </a:pPr>
            <a:endParaRPr lang="fr-FR" sz="3200" dirty="0">
              <a:latin typeface="+mj-lt"/>
              <a:cs typeface="Times New Roman" pitchFamily="18" charset="0"/>
            </a:endParaRPr>
          </a:p>
        </p:txBody>
      </p:sp>
      <p:sp>
        <p:nvSpPr>
          <p:cNvPr id="6" name="Espace réservé du numéro de diapositive 5"/>
          <p:cNvSpPr>
            <a:spLocks noGrp="1"/>
          </p:cNvSpPr>
          <p:nvPr>
            <p:ph type="sldNum" sz="quarter" idx="15"/>
          </p:nvPr>
        </p:nvSpPr>
        <p:spPr/>
        <p:txBody>
          <a:bodyPr/>
          <a:lstStyle/>
          <a:p>
            <a:fld id="{155D7C1F-9CF3-4F15-8BCF-7559A24EC2DD}" type="slidenum">
              <a:rPr lang="fr-FR" smtClean="0"/>
              <a:pPr/>
              <a:t>10</a:t>
            </a:fld>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109850" y="1285860"/>
            <a:ext cx="285752" cy="1862048"/>
          </a:xfrm>
          <a:prstGeom prst="rect">
            <a:avLst/>
          </a:prstGeom>
          <a:noFill/>
        </p:spPr>
        <p:txBody>
          <a:bodyPr wrap="square" rtlCol="0">
            <a:spAutoFit/>
          </a:bodyPr>
          <a:lstStyle/>
          <a:p>
            <a:r>
              <a:rPr lang="fr-FR" sz="11500" dirty="0" smtClean="0">
                <a:solidFill>
                  <a:schemeClr val="bg1"/>
                </a:solidFill>
              </a:rPr>
              <a:t>2</a:t>
            </a:r>
            <a:endParaRPr lang="fr-FR" sz="11500" dirty="0">
              <a:solidFill>
                <a:schemeClr val="bg1"/>
              </a:solidFill>
            </a:endParaRPr>
          </a:p>
        </p:txBody>
      </p:sp>
      <p:sp>
        <p:nvSpPr>
          <p:cNvPr id="8" name="Titre 1"/>
          <p:cNvSpPr>
            <a:spLocks noGrp="1"/>
          </p:cNvSpPr>
          <p:nvPr>
            <p:ph type="title"/>
          </p:nvPr>
        </p:nvSpPr>
        <p:spPr>
          <a:xfrm>
            <a:off x="142844" y="-285776"/>
            <a:ext cx="7467600" cy="1143000"/>
          </a:xfrm>
        </p:spPr>
        <p:txBody>
          <a:bodyPr/>
          <a:lstStyle/>
          <a:p>
            <a:r>
              <a:rPr lang="fr-FR" dirty="0" smtClean="0"/>
              <a:t>1. Introduction </a:t>
            </a:r>
            <a:endParaRPr lang="fr-FR" dirty="0"/>
          </a:p>
        </p:txBody>
      </p:sp>
      <p:graphicFrame>
        <p:nvGraphicFramePr>
          <p:cNvPr id="12" name="Tableau 11"/>
          <p:cNvGraphicFramePr>
            <a:graphicFrameLocks noGrp="1"/>
          </p:cNvGraphicFramePr>
          <p:nvPr/>
        </p:nvGraphicFramePr>
        <p:xfrm>
          <a:off x="285720" y="1357298"/>
          <a:ext cx="8215370" cy="1706880"/>
        </p:xfrm>
        <a:graphic>
          <a:graphicData uri="http://schemas.openxmlformats.org/drawingml/2006/table">
            <a:tbl>
              <a:tblPr firstRow="1" bandRow="1">
                <a:tableStyleId>{5C22544A-7EE6-4342-B048-85BDC9FD1C3A}</a:tableStyleId>
              </a:tblPr>
              <a:tblGrid>
                <a:gridCol w="8215370"/>
              </a:tblGrid>
              <a:tr h="370840">
                <a:tc>
                  <a:txBody>
                    <a:bodyPr/>
                    <a:lstStyle/>
                    <a:p>
                      <a:pPr algn="l"/>
                      <a:r>
                        <a:rPr lang="fr-FR" sz="2800" dirty="0" smtClean="0"/>
                        <a:t>Les probiotiques sont</a:t>
                      </a:r>
                      <a:r>
                        <a:rPr lang="fr-FR" sz="2800" baseline="0" dirty="0" smtClean="0"/>
                        <a:t> :</a:t>
                      </a:r>
                      <a:endParaRPr lang="fr-FR" sz="2800" dirty="0"/>
                    </a:p>
                  </a:txBody>
                  <a:tcPr/>
                </a:tc>
              </a:tr>
              <a:tr h="370840">
                <a:tc>
                  <a:txBody>
                    <a:bodyPr/>
                    <a:lstStyle/>
                    <a:p>
                      <a:pPr algn="ctr">
                        <a:buFont typeface="Wingdings" pitchFamily="2" charset="2"/>
                        <a:buNone/>
                      </a:pPr>
                      <a:r>
                        <a:rPr lang="fr-FR" sz="2400" dirty="0" smtClean="0"/>
                        <a:t>« micro-organismes </a:t>
                      </a:r>
                      <a:r>
                        <a:rPr lang="fr-FR" sz="2400" b="1" dirty="0" smtClean="0"/>
                        <a:t>vivants</a:t>
                      </a:r>
                      <a:r>
                        <a:rPr lang="fr-FR" sz="2400" dirty="0" smtClean="0"/>
                        <a:t> qui, lorsqu’ils sont administrés</a:t>
                      </a:r>
                      <a:r>
                        <a:rPr lang="fr-FR" sz="2400" baseline="0" dirty="0" smtClean="0"/>
                        <a:t> en </a:t>
                      </a:r>
                      <a:r>
                        <a:rPr lang="fr-FR" sz="2400" i="1" baseline="0" dirty="0" smtClean="0"/>
                        <a:t>quantités adéquates</a:t>
                      </a:r>
                      <a:r>
                        <a:rPr lang="fr-FR" sz="2400" i="0" baseline="0" dirty="0" smtClean="0"/>
                        <a:t>, ont des </a:t>
                      </a:r>
                      <a:r>
                        <a:rPr lang="fr-FR" sz="2400" b="1" i="0" baseline="0" dirty="0" smtClean="0"/>
                        <a:t>effets bénéfiques</a:t>
                      </a:r>
                      <a:r>
                        <a:rPr lang="fr-FR" sz="2400" i="0" baseline="0" dirty="0" smtClean="0"/>
                        <a:t> sur la santé de l’hôte » (</a:t>
                      </a:r>
                      <a:r>
                        <a:rPr lang="fr-FR" sz="2000" i="0" baseline="0" dirty="0" smtClean="0"/>
                        <a:t>FAO</a:t>
                      </a:r>
                      <a:r>
                        <a:rPr lang="fr-FR" sz="2400" i="0" baseline="0" dirty="0" smtClean="0"/>
                        <a:t>).</a:t>
                      </a:r>
                      <a:endParaRPr lang="fr-FR" sz="2400" i="0" dirty="0"/>
                    </a:p>
                  </a:txBody>
                  <a:tcPr/>
                </a:tc>
              </a:tr>
            </a:tbl>
          </a:graphicData>
        </a:graphic>
      </p:graphicFrame>
      <p:sp>
        <p:nvSpPr>
          <p:cNvPr id="9" name="Espace réservé du numéro de diapositive 8"/>
          <p:cNvSpPr>
            <a:spLocks noGrp="1"/>
          </p:cNvSpPr>
          <p:nvPr>
            <p:ph type="sldNum" sz="quarter" idx="15"/>
          </p:nvPr>
        </p:nvSpPr>
        <p:spPr/>
        <p:txBody>
          <a:bodyPr/>
          <a:lstStyle/>
          <a:p>
            <a:fld id="{155D7C1F-9CF3-4F15-8BCF-7559A24EC2DD}" type="slidenum">
              <a:rPr lang="fr-FR" smtClean="0"/>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a:xfrm>
            <a:off x="142844" y="-285776"/>
            <a:ext cx="7467600" cy="1143000"/>
          </a:xfrm>
        </p:spPr>
        <p:txBody>
          <a:bodyPr/>
          <a:lstStyle/>
          <a:p>
            <a:r>
              <a:rPr lang="fr-FR" dirty="0" smtClean="0"/>
              <a:t>1. Introduction </a:t>
            </a:r>
            <a:endParaRPr lang="fr-FR" dirty="0"/>
          </a:p>
        </p:txBody>
      </p:sp>
      <p:graphicFrame>
        <p:nvGraphicFramePr>
          <p:cNvPr id="9" name="Tableau 8"/>
          <p:cNvGraphicFramePr>
            <a:graphicFrameLocks noGrp="1"/>
          </p:cNvGraphicFramePr>
          <p:nvPr/>
        </p:nvGraphicFramePr>
        <p:xfrm>
          <a:off x="142844" y="993396"/>
          <a:ext cx="8501122" cy="975360"/>
        </p:xfrm>
        <a:graphic>
          <a:graphicData uri="http://schemas.openxmlformats.org/drawingml/2006/table">
            <a:tbl>
              <a:tblPr firstRow="1" bandRow="1">
                <a:tableStyleId>{5C22544A-7EE6-4342-B048-85BDC9FD1C3A}</a:tableStyleId>
              </a:tblPr>
              <a:tblGrid>
                <a:gridCol w="8501122"/>
              </a:tblGrid>
              <a:tr h="370840">
                <a:tc>
                  <a:txBody>
                    <a:bodyPr/>
                    <a:lstStyle/>
                    <a:p>
                      <a:pPr algn="ctr"/>
                      <a:r>
                        <a:rPr lang="fr-FR" sz="2800" dirty="0" err="1" smtClean="0"/>
                        <a:t>History</a:t>
                      </a:r>
                      <a:r>
                        <a:rPr lang="fr-FR" sz="2800" dirty="0" smtClean="0"/>
                        <a:t> of « </a:t>
                      </a:r>
                      <a:r>
                        <a:rPr lang="fr-FR" sz="2800" dirty="0" err="1" smtClean="0"/>
                        <a:t>Probiotics</a:t>
                      </a:r>
                      <a:r>
                        <a:rPr lang="fr-FR" sz="2800" dirty="0" smtClean="0"/>
                        <a:t> »</a:t>
                      </a:r>
                      <a:endParaRPr lang="fr-FR" sz="2800" dirty="0"/>
                    </a:p>
                  </a:txBody>
                  <a:tcPr/>
                </a:tc>
              </a:tr>
              <a:tr h="370840">
                <a:tc>
                  <a:txBody>
                    <a:bodyPr/>
                    <a:lstStyle/>
                    <a:p>
                      <a:pPr algn="ctr">
                        <a:buFont typeface="Wingdings" pitchFamily="2" charset="2"/>
                        <a:buNone/>
                      </a:pPr>
                      <a:endParaRPr lang="fr-FR" sz="2400" i="0" dirty="0"/>
                    </a:p>
                  </a:txBody>
                  <a:tcPr/>
                </a:tc>
              </a:tr>
            </a:tbl>
          </a:graphicData>
        </a:graphic>
      </p:graphicFrame>
      <p:cxnSp>
        <p:nvCxnSpPr>
          <p:cNvPr id="10" name="Connecteur droit avec flèche 9"/>
          <p:cNvCxnSpPr/>
          <p:nvPr/>
        </p:nvCxnSpPr>
        <p:spPr>
          <a:xfrm>
            <a:off x="2489652" y="5429264"/>
            <a:ext cx="6156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81918" y="5572140"/>
            <a:ext cx="1404000" cy="28575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1632-1723</a:t>
            </a:r>
            <a:endParaRPr lang="fr-FR" dirty="0"/>
          </a:p>
        </p:txBody>
      </p:sp>
      <p:sp>
        <p:nvSpPr>
          <p:cNvPr id="12" name="Rectangle 11"/>
          <p:cNvSpPr/>
          <p:nvPr/>
        </p:nvSpPr>
        <p:spPr>
          <a:xfrm>
            <a:off x="3173058" y="5572140"/>
            <a:ext cx="756000" cy="28575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1857</a:t>
            </a:r>
            <a:endParaRPr lang="fr-FR" dirty="0"/>
          </a:p>
        </p:txBody>
      </p:sp>
      <p:cxnSp>
        <p:nvCxnSpPr>
          <p:cNvPr id="14" name="Connecteur droit 13"/>
          <p:cNvCxnSpPr>
            <a:endCxn id="15" idx="2"/>
          </p:cNvCxnSpPr>
          <p:nvPr/>
        </p:nvCxnSpPr>
        <p:spPr>
          <a:xfrm rot="5400000" flipH="1" flipV="1">
            <a:off x="873141" y="5221281"/>
            <a:ext cx="396000" cy="79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42844" y="2071678"/>
            <a:ext cx="1857388" cy="2952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r>
              <a:rPr lang="fr-FR" b="1" dirty="0" smtClean="0">
                <a:solidFill>
                  <a:schemeClr val="tx1"/>
                </a:solidFill>
              </a:rPr>
              <a:t>Leeuwenhoek </a:t>
            </a:r>
            <a:endParaRPr lang="fr-FR" dirty="0" smtClean="0">
              <a:solidFill>
                <a:schemeClr val="tx1"/>
              </a:solidFill>
            </a:endParaRPr>
          </a:p>
          <a:p>
            <a:pPr algn="ctr"/>
            <a:r>
              <a:rPr lang="fr-FR" dirty="0" smtClean="0">
                <a:solidFill>
                  <a:schemeClr val="tx1"/>
                </a:solidFill>
              </a:rPr>
              <a:t>Existence of an </a:t>
            </a:r>
            <a:r>
              <a:rPr lang="fr-FR" i="1" dirty="0" smtClean="0">
                <a:solidFill>
                  <a:schemeClr val="tx1"/>
                </a:solidFill>
              </a:rPr>
              <a:t>invisible </a:t>
            </a:r>
            <a:r>
              <a:rPr lang="fr-FR" i="1" dirty="0" err="1" smtClean="0">
                <a:solidFill>
                  <a:schemeClr val="tx1"/>
                </a:solidFill>
              </a:rPr>
              <a:t>word</a:t>
            </a:r>
            <a:endParaRPr lang="fr-FR" i="1" dirty="0">
              <a:solidFill>
                <a:schemeClr val="tx1"/>
              </a:solidFill>
            </a:endParaRPr>
          </a:p>
        </p:txBody>
      </p:sp>
      <p:cxnSp>
        <p:nvCxnSpPr>
          <p:cNvPr id="20" name="Connecteur droit 19"/>
          <p:cNvCxnSpPr/>
          <p:nvPr/>
        </p:nvCxnSpPr>
        <p:spPr>
          <a:xfrm>
            <a:off x="214282" y="5429264"/>
            <a:ext cx="1692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Connecteur droit 20"/>
          <p:cNvCxnSpPr>
            <a:endCxn id="22" idx="2"/>
          </p:cNvCxnSpPr>
          <p:nvPr/>
        </p:nvCxnSpPr>
        <p:spPr>
          <a:xfrm rot="5400000" flipH="1" flipV="1">
            <a:off x="3373471" y="5221281"/>
            <a:ext cx="396000" cy="79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643174" y="2071678"/>
            <a:ext cx="1857388" cy="2952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b="1" dirty="0" smtClean="0">
              <a:solidFill>
                <a:schemeClr val="tx1"/>
              </a:solidFill>
            </a:endParaRPr>
          </a:p>
          <a:p>
            <a:pPr algn="ctr"/>
            <a:r>
              <a:rPr lang="fr-FR" b="1" dirty="0" err="1" smtClean="0">
                <a:solidFill>
                  <a:schemeClr val="tx1"/>
                </a:solidFill>
              </a:rPr>
              <a:t>Paster</a:t>
            </a:r>
            <a:endParaRPr lang="fr-FR" dirty="0" smtClean="0">
              <a:solidFill>
                <a:schemeClr val="tx1"/>
              </a:solidFill>
            </a:endParaRPr>
          </a:p>
          <a:p>
            <a:pPr algn="ctr"/>
            <a:r>
              <a:rPr lang="fr-FR" dirty="0" err="1" smtClean="0">
                <a:solidFill>
                  <a:schemeClr val="tx1"/>
                </a:solidFill>
              </a:rPr>
              <a:t>discovers</a:t>
            </a:r>
            <a:r>
              <a:rPr lang="fr-FR" dirty="0" smtClean="0">
                <a:solidFill>
                  <a:schemeClr val="tx1"/>
                </a:solidFill>
              </a:rPr>
              <a:t> </a:t>
            </a:r>
            <a:r>
              <a:rPr lang="fr-FR" i="1" dirty="0" err="1" smtClean="0">
                <a:solidFill>
                  <a:schemeClr val="tx1"/>
                </a:solidFill>
              </a:rPr>
              <a:t>lactic</a:t>
            </a:r>
            <a:r>
              <a:rPr lang="fr-FR" i="1" dirty="0" smtClean="0">
                <a:solidFill>
                  <a:schemeClr val="tx1"/>
                </a:solidFill>
              </a:rPr>
              <a:t> </a:t>
            </a:r>
            <a:r>
              <a:rPr lang="fr-FR" i="1" dirty="0" err="1" smtClean="0">
                <a:solidFill>
                  <a:schemeClr val="tx1"/>
                </a:solidFill>
              </a:rPr>
              <a:t>acid</a:t>
            </a:r>
            <a:r>
              <a:rPr lang="fr-FR" i="1" dirty="0" smtClean="0">
                <a:solidFill>
                  <a:schemeClr val="tx1"/>
                </a:solidFill>
              </a:rPr>
              <a:t> </a:t>
            </a:r>
            <a:r>
              <a:rPr lang="fr-FR" i="1" dirty="0" err="1" smtClean="0">
                <a:solidFill>
                  <a:schemeClr val="tx1"/>
                </a:solidFill>
              </a:rPr>
              <a:t>bacteria</a:t>
            </a:r>
            <a:endParaRPr lang="fr-FR" i="1" dirty="0">
              <a:solidFill>
                <a:schemeClr val="tx1"/>
              </a:solidFill>
            </a:endParaRPr>
          </a:p>
        </p:txBody>
      </p:sp>
      <p:cxnSp>
        <p:nvCxnSpPr>
          <p:cNvPr id="23" name="Connecteur droit 22"/>
          <p:cNvCxnSpPr/>
          <p:nvPr/>
        </p:nvCxnSpPr>
        <p:spPr>
          <a:xfrm>
            <a:off x="1999108" y="5429264"/>
            <a:ext cx="144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2214546" y="5429264"/>
            <a:ext cx="1440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101884" y="5572140"/>
            <a:ext cx="756000" cy="28575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1908</a:t>
            </a:r>
            <a:endParaRPr lang="fr-FR" dirty="0"/>
          </a:p>
        </p:txBody>
      </p:sp>
      <p:cxnSp>
        <p:nvCxnSpPr>
          <p:cNvPr id="26" name="Connecteur droit 25"/>
          <p:cNvCxnSpPr>
            <a:endCxn id="27" idx="2"/>
          </p:cNvCxnSpPr>
          <p:nvPr/>
        </p:nvCxnSpPr>
        <p:spPr>
          <a:xfrm rot="5400000" flipH="1" flipV="1">
            <a:off x="5445173" y="5221281"/>
            <a:ext cx="396000" cy="79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714876" y="2071678"/>
            <a:ext cx="1857388" cy="2952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b="1" dirty="0" smtClean="0">
              <a:solidFill>
                <a:schemeClr val="tx1"/>
              </a:solidFill>
            </a:endParaRPr>
          </a:p>
          <a:p>
            <a:pPr algn="ctr"/>
            <a:endParaRPr lang="fr-FR" b="1" dirty="0" smtClean="0">
              <a:solidFill>
                <a:schemeClr val="tx1"/>
              </a:solidFill>
            </a:endParaRPr>
          </a:p>
          <a:p>
            <a:pPr algn="ctr"/>
            <a:r>
              <a:rPr lang="fr-FR" b="1" dirty="0" smtClean="0">
                <a:solidFill>
                  <a:schemeClr val="tx1"/>
                </a:solidFill>
              </a:rPr>
              <a:t>Metchnikoff </a:t>
            </a:r>
            <a:r>
              <a:rPr lang="fr-FR" dirty="0" err="1" smtClean="0">
                <a:solidFill>
                  <a:schemeClr val="tx1"/>
                </a:solidFill>
              </a:rPr>
              <a:t>suggests</a:t>
            </a:r>
            <a:r>
              <a:rPr lang="fr-FR" dirty="0" smtClean="0">
                <a:solidFill>
                  <a:schemeClr val="tx1"/>
                </a:solidFill>
              </a:rPr>
              <a:t> </a:t>
            </a:r>
            <a:r>
              <a:rPr lang="fr-FR" dirty="0" err="1" smtClean="0">
                <a:solidFill>
                  <a:schemeClr val="tx1"/>
                </a:solidFill>
              </a:rPr>
              <a:t>health</a:t>
            </a:r>
            <a:r>
              <a:rPr lang="fr-FR" dirty="0" smtClean="0">
                <a:solidFill>
                  <a:schemeClr val="tx1"/>
                </a:solidFill>
              </a:rPr>
              <a:t> </a:t>
            </a:r>
            <a:r>
              <a:rPr lang="fr-FR" dirty="0" err="1" smtClean="0">
                <a:solidFill>
                  <a:schemeClr val="tx1"/>
                </a:solidFill>
              </a:rPr>
              <a:t>benefic</a:t>
            </a:r>
            <a:r>
              <a:rPr lang="fr-FR" dirty="0" smtClean="0">
                <a:solidFill>
                  <a:schemeClr val="tx1"/>
                </a:solidFill>
              </a:rPr>
              <a:t> of </a:t>
            </a:r>
            <a:r>
              <a:rPr lang="fr-FR" i="1" dirty="0" err="1" smtClean="0">
                <a:solidFill>
                  <a:schemeClr val="tx1"/>
                </a:solidFill>
              </a:rPr>
              <a:t>lactic</a:t>
            </a:r>
            <a:r>
              <a:rPr lang="fr-FR" i="1" dirty="0" smtClean="0">
                <a:solidFill>
                  <a:schemeClr val="tx1"/>
                </a:solidFill>
              </a:rPr>
              <a:t> </a:t>
            </a:r>
            <a:r>
              <a:rPr lang="fr-FR" i="1" dirty="0" err="1" smtClean="0">
                <a:solidFill>
                  <a:schemeClr val="tx1"/>
                </a:solidFill>
              </a:rPr>
              <a:t>bacteria</a:t>
            </a:r>
            <a:endParaRPr lang="fr-FR" i="1" dirty="0" smtClean="0">
              <a:solidFill>
                <a:schemeClr val="tx1"/>
              </a:solidFill>
            </a:endParaRPr>
          </a:p>
          <a:p>
            <a:pPr algn="ctr"/>
            <a:endParaRPr lang="fr-FR" i="1" dirty="0">
              <a:solidFill>
                <a:schemeClr val="tx1"/>
              </a:solidFill>
            </a:endParaRPr>
          </a:p>
        </p:txBody>
      </p:sp>
      <p:sp>
        <p:nvSpPr>
          <p:cNvPr id="28" name="Rectangle 27"/>
          <p:cNvSpPr/>
          <p:nvPr/>
        </p:nvSpPr>
        <p:spPr>
          <a:xfrm>
            <a:off x="7030710" y="5572140"/>
            <a:ext cx="756000" cy="28575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1965</a:t>
            </a:r>
            <a:endParaRPr lang="fr-FR" dirty="0"/>
          </a:p>
        </p:txBody>
      </p:sp>
      <p:cxnSp>
        <p:nvCxnSpPr>
          <p:cNvPr id="29" name="Connecteur droit 28"/>
          <p:cNvCxnSpPr>
            <a:endCxn id="30" idx="2"/>
          </p:cNvCxnSpPr>
          <p:nvPr/>
        </p:nvCxnSpPr>
        <p:spPr>
          <a:xfrm rot="5400000" flipH="1" flipV="1">
            <a:off x="7445437" y="5221281"/>
            <a:ext cx="396000" cy="79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715140" y="2071678"/>
            <a:ext cx="1857388" cy="2952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r>
              <a:rPr lang="fr-FR" dirty="0" smtClean="0">
                <a:solidFill>
                  <a:schemeClr val="tx1"/>
                </a:solidFill>
              </a:rPr>
              <a:t>The terme </a:t>
            </a:r>
            <a:r>
              <a:rPr lang="fr-FR" sz="2400" b="1" dirty="0" err="1" smtClean="0">
                <a:solidFill>
                  <a:srgbClr val="00B0F0"/>
                </a:solidFill>
              </a:rPr>
              <a:t>Pro</a:t>
            </a:r>
            <a:r>
              <a:rPr lang="fr-FR" sz="2400" b="1" dirty="0" err="1" smtClean="0">
                <a:solidFill>
                  <a:srgbClr val="00B050"/>
                </a:solidFill>
              </a:rPr>
              <a:t>biotic</a:t>
            </a:r>
            <a:r>
              <a:rPr lang="fr-FR" dirty="0" smtClean="0">
                <a:solidFill>
                  <a:schemeClr val="tx1"/>
                </a:solidFill>
              </a:rPr>
              <a:t> </a:t>
            </a:r>
            <a:r>
              <a:rPr lang="fr-FR" dirty="0" err="1" smtClean="0">
                <a:solidFill>
                  <a:schemeClr val="tx1"/>
                </a:solidFill>
              </a:rPr>
              <a:t>is</a:t>
            </a:r>
            <a:r>
              <a:rPr lang="fr-FR" dirty="0" smtClean="0">
                <a:solidFill>
                  <a:schemeClr val="tx1"/>
                </a:solidFill>
              </a:rPr>
              <a:t> </a:t>
            </a:r>
            <a:r>
              <a:rPr lang="fr-FR" dirty="0" err="1" smtClean="0">
                <a:solidFill>
                  <a:schemeClr val="tx1"/>
                </a:solidFill>
              </a:rPr>
              <a:t>used</a:t>
            </a:r>
            <a:r>
              <a:rPr lang="fr-FR" dirty="0" smtClean="0">
                <a:solidFill>
                  <a:schemeClr val="tx1"/>
                </a:solidFill>
              </a:rPr>
              <a:t> for the first time by </a:t>
            </a:r>
            <a:r>
              <a:rPr lang="fr-FR" b="1" dirty="0" smtClean="0">
                <a:solidFill>
                  <a:schemeClr val="tx1"/>
                </a:solidFill>
              </a:rPr>
              <a:t>Lilly and </a:t>
            </a:r>
            <a:r>
              <a:rPr lang="fr-FR" b="1" dirty="0" err="1" smtClean="0">
                <a:solidFill>
                  <a:schemeClr val="tx1"/>
                </a:solidFill>
              </a:rPr>
              <a:t>Stillwel</a:t>
            </a:r>
            <a:endParaRPr lang="fr-FR" b="1" dirty="0" smtClean="0">
              <a:solidFill>
                <a:schemeClr val="tx1"/>
              </a:solidFill>
            </a:endParaRPr>
          </a:p>
          <a:p>
            <a:pPr algn="ctr"/>
            <a:endParaRPr lang="fr-FR" b="1" dirty="0" smtClean="0">
              <a:solidFill>
                <a:schemeClr val="tx1"/>
              </a:solidFill>
            </a:endParaRPr>
          </a:p>
          <a:p>
            <a:pPr algn="ctr"/>
            <a:r>
              <a:rPr lang="fr-FR" dirty="0" smtClean="0">
                <a:solidFill>
                  <a:schemeClr val="tx1"/>
                </a:solidFill>
              </a:rPr>
              <a:t> </a:t>
            </a:r>
            <a:endParaRPr lang="fr-FR" dirty="0">
              <a:solidFill>
                <a:schemeClr val="tx1"/>
              </a:solidFill>
            </a:endParaRPr>
          </a:p>
        </p:txBody>
      </p:sp>
      <p:pic>
        <p:nvPicPr>
          <p:cNvPr id="145411" name="Picture 3" descr="C:\Users\massinissa\Documents\PostDoc\Conférences et communications orales\Illustrations\Corbis-BE048501 (www.corbisimages.com-.jpg"/>
          <p:cNvPicPr>
            <a:picLocks noChangeAspect="1" noChangeArrowheads="1"/>
          </p:cNvPicPr>
          <p:nvPr/>
        </p:nvPicPr>
        <p:blipFill>
          <a:blip r:embed="rId3"/>
          <a:srcRect b="30697"/>
          <a:stretch>
            <a:fillRect/>
          </a:stretch>
        </p:blipFill>
        <p:spPr bwMode="auto">
          <a:xfrm>
            <a:off x="214282" y="2143116"/>
            <a:ext cx="1728000" cy="1643077"/>
          </a:xfrm>
          <a:prstGeom prst="rect">
            <a:avLst/>
          </a:prstGeom>
          <a:noFill/>
        </p:spPr>
      </p:pic>
      <p:pic>
        <p:nvPicPr>
          <p:cNvPr id="145412" name="Picture 4" descr="C:\Users\massinissa\Documents\PostDoc\Conférences et communications orales\Illustrations\Louis%20Pasteur (www.ac-nice.fr-.jpg"/>
          <p:cNvPicPr>
            <a:picLocks noChangeAspect="1" noChangeArrowheads="1"/>
          </p:cNvPicPr>
          <p:nvPr/>
        </p:nvPicPr>
        <p:blipFill>
          <a:blip r:embed="rId4"/>
          <a:srcRect b="16468"/>
          <a:stretch>
            <a:fillRect/>
          </a:stretch>
        </p:blipFill>
        <p:spPr bwMode="auto">
          <a:xfrm>
            <a:off x="2714612" y="2143116"/>
            <a:ext cx="1728000" cy="1716090"/>
          </a:xfrm>
          <a:prstGeom prst="rect">
            <a:avLst/>
          </a:prstGeom>
          <a:noFill/>
        </p:spPr>
      </p:pic>
      <p:pic>
        <p:nvPicPr>
          <p:cNvPr id="145413" name="Picture 5" descr="C:\Users\massinissa\Documents\PostDoc\Conférences et communications orales\Illustrations\Ilya_Mechnikov_nobel (en.wikipedia.org-.jpg"/>
          <p:cNvPicPr>
            <a:picLocks noChangeAspect="1" noChangeArrowheads="1"/>
          </p:cNvPicPr>
          <p:nvPr/>
        </p:nvPicPr>
        <p:blipFill>
          <a:blip r:embed="rId5"/>
          <a:srcRect t="4545" b="22163"/>
          <a:stretch>
            <a:fillRect/>
          </a:stretch>
        </p:blipFill>
        <p:spPr bwMode="auto">
          <a:xfrm>
            <a:off x="4786314" y="2143116"/>
            <a:ext cx="1692000" cy="1753858"/>
          </a:xfrm>
          <a:prstGeom prst="rect">
            <a:avLst/>
          </a:prstGeom>
          <a:noFill/>
        </p:spPr>
      </p:pic>
      <p:sp>
        <p:nvSpPr>
          <p:cNvPr id="34" name="Espace réservé du numéro de diapositive 33"/>
          <p:cNvSpPr>
            <a:spLocks noGrp="1"/>
          </p:cNvSpPr>
          <p:nvPr>
            <p:ph type="sldNum" sz="quarter" idx="15"/>
          </p:nvPr>
        </p:nvSpPr>
        <p:spPr/>
        <p:txBody>
          <a:bodyPr/>
          <a:lstStyle/>
          <a:p>
            <a:fld id="{155D7C1F-9CF3-4F15-8BCF-7559A24EC2DD}" type="slidenum">
              <a:rPr lang="fr-FR" smtClean="0"/>
              <a:pPr/>
              <a:t>12</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a:spLocks noGrp="1"/>
          </p:cNvSpPr>
          <p:nvPr>
            <p:ph type="title"/>
          </p:nvPr>
        </p:nvSpPr>
        <p:spPr>
          <a:xfrm>
            <a:off x="104796" y="-285776"/>
            <a:ext cx="7467600" cy="1143000"/>
          </a:xfrm>
        </p:spPr>
        <p:txBody>
          <a:bodyPr/>
          <a:lstStyle/>
          <a:p>
            <a:r>
              <a:rPr lang="fr-FR" dirty="0" smtClean="0"/>
              <a:t>2. Origine des probiotiques</a:t>
            </a:r>
            <a:endParaRPr lang="fr-FR" dirty="0"/>
          </a:p>
        </p:txBody>
      </p:sp>
      <p:pic>
        <p:nvPicPr>
          <p:cNvPr id="146437" name="Picture 5" descr="C:\Users\massinissa\Documents\PostDoc\Conférences et communications orales\Illustrations\Origine des probiotiques.png"/>
          <p:cNvPicPr>
            <a:picLocks noChangeAspect="1" noChangeArrowheads="1"/>
          </p:cNvPicPr>
          <p:nvPr/>
        </p:nvPicPr>
        <p:blipFill>
          <a:blip r:embed="rId3"/>
          <a:srcRect/>
          <a:stretch>
            <a:fillRect/>
          </a:stretch>
        </p:blipFill>
        <p:spPr bwMode="auto">
          <a:xfrm>
            <a:off x="642910" y="1571612"/>
            <a:ext cx="7236000" cy="4241100"/>
          </a:xfrm>
          <a:prstGeom prst="rect">
            <a:avLst/>
          </a:prstGeom>
          <a:noFill/>
        </p:spPr>
      </p:pic>
      <p:sp>
        <p:nvSpPr>
          <p:cNvPr id="15" name="Espace réservé du numéro de diapositive 14"/>
          <p:cNvSpPr>
            <a:spLocks noGrp="1"/>
          </p:cNvSpPr>
          <p:nvPr>
            <p:ph type="sldNum" sz="quarter" idx="15"/>
          </p:nvPr>
        </p:nvSpPr>
        <p:spPr/>
        <p:txBody>
          <a:bodyPr/>
          <a:lstStyle/>
          <a:p>
            <a:fld id="{155D7C1F-9CF3-4F15-8BCF-7559A24EC2DD}" type="slidenum">
              <a:rPr lang="fr-FR" smtClean="0"/>
              <a:pPr/>
              <a:t>13</a:t>
            </a:fld>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a:spLocks noGrp="1"/>
          </p:cNvSpPr>
          <p:nvPr>
            <p:ph type="title"/>
          </p:nvPr>
        </p:nvSpPr>
        <p:spPr>
          <a:xfrm>
            <a:off x="71406" y="-285776"/>
            <a:ext cx="7467600" cy="1143000"/>
          </a:xfrm>
        </p:spPr>
        <p:txBody>
          <a:bodyPr/>
          <a:lstStyle/>
          <a:p>
            <a:r>
              <a:rPr lang="fr-FR" dirty="0" smtClean="0"/>
              <a:t>3. Forme des probiotiques</a:t>
            </a:r>
            <a:endParaRPr lang="fr-FR" dirty="0"/>
          </a:p>
        </p:txBody>
      </p:sp>
      <p:sp>
        <p:nvSpPr>
          <p:cNvPr id="8" name="Rectangle 7"/>
          <p:cNvSpPr/>
          <p:nvPr/>
        </p:nvSpPr>
        <p:spPr>
          <a:xfrm>
            <a:off x="2071670" y="1071546"/>
            <a:ext cx="4214842" cy="500066"/>
          </a:xfrm>
          <a:prstGeom prst="rect">
            <a:avLst/>
          </a:prstGeom>
          <a:solidFill>
            <a:schemeClr val="accent2">
              <a:lumMod val="20000"/>
              <a:lumOff val="80000"/>
            </a:schemeClr>
          </a:solidFill>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solidFill>
                  <a:schemeClr val="tx1"/>
                </a:solidFill>
              </a:rPr>
              <a:t>Forme des probiotiques</a:t>
            </a:r>
            <a:endParaRPr lang="fr-FR" sz="2400" dirty="0">
              <a:solidFill>
                <a:schemeClr val="tx1"/>
              </a:solidFill>
            </a:endParaRPr>
          </a:p>
        </p:txBody>
      </p:sp>
      <p:cxnSp>
        <p:nvCxnSpPr>
          <p:cNvPr id="10" name="Connecteur droit avec flèche 9"/>
          <p:cNvCxnSpPr>
            <a:stCxn id="16" idx="1"/>
            <a:endCxn id="17" idx="0"/>
          </p:cNvCxnSpPr>
          <p:nvPr/>
        </p:nvCxnSpPr>
        <p:spPr>
          <a:xfrm rot="10800000" flipV="1">
            <a:off x="1964514" y="2290368"/>
            <a:ext cx="1821669" cy="4242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16" idx="3"/>
            <a:endCxn id="20" idx="0"/>
          </p:cNvCxnSpPr>
          <p:nvPr/>
        </p:nvCxnSpPr>
        <p:spPr>
          <a:xfrm>
            <a:off x="4578182" y="2290369"/>
            <a:ext cx="1851206" cy="4242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14"/>
          <p:cNvCxnSpPr>
            <a:stCxn id="8" idx="2"/>
            <a:endCxn id="16" idx="0"/>
          </p:cNvCxnSpPr>
          <p:nvPr/>
        </p:nvCxnSpPr>
        <p:spPr>
          <a:xfrm rot="16200000" flipH="1">
            <a:off x="3936674" y="1814028"/>
            <a:ext cx="487924" cy="30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786182" y="2059536"/>
            <a:ext cx="792000" cy="461665"/>
          </a:xfrm>
          <a:prstGeom prst="rect">
            <a:avLst/>
          </a:prstGeom>
          <a:noFill/>
        </p:spPr>
        <p:txBody>
          <a:bodyPr wrap="square" rtlCol="0">
            <a:spAutoFit/>
          </a:bodyPr>
          <a:lstStyle/>
          <a:p>
            <a:pPr algn="ctr"/>
            <a:r>
              <a:rPr lang="fr-FR" sz="2400" dirty="0" smtClean="0"/>
              <a:t>sont</a:t>
            </a:r>
            <a:endParaRPr lang="fr-FR" sz="2400" dirty="0"/>
          </a:p>
        </p:txBody>
      </p:sp>
      <p:sp>
        <p:nvSpPr>
          <p:cNvPr id="17" name="Rectangle 16"/>
          <p:cNvSpPr/>
          <p:nvPr/>
        </p:nvSpPr>
        <p:spPr>
          <a:xfrm>
            <a:off x="500034" y="2714620"/>
            <a:ext cx="2928958" cy="828000"/>
          </a:xfrm>
          <a:prstGeom prst="rect">
            <a:avLst/>
          </a:prstGeom>
          <a:solidFill>
            <a:schemeClr val="accent2">
              <a:lumMod val="20000"/>
              <a:lumOff val="80000"/>
            </a:schemeClr>
          </a:solidFill>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solidFill>
                  <a:schemeClr val="tx1"/>
                </a:solidFill>
              </a:rPr>
              <a:t>Produits laitiers</a:t>
            </a:r>
            <a:endParaRPr lang="fr-FR" sz="2400" dirty="0">
              <a:solidFill>
                <a:schemeClr val="tx1"/>
              </a:solidFill>
            </a:endParaRPr>
          </a:p>
        </p:txBody>
      </p:sp>
      <p:sp>
        <p:nvSpPr>
          <p:cNvPr id="20" name="Rectangle 19"/>
          <p:cNvSpPr/>
          <p:nvPr/>
        </p:nvSpPr>
        <p:spPr>
          <a:xfrm>
            <a:off x="4500562" y="2714620"/>
            <a:ext cx="3857652" cy="828000"/>
          </a:xfrm>
          <a:prstGeom prst="rect">
            <a:avLst/>
          </a:prstGeom>
          <a:solidFill>
            <a:schemeClr val="accent2">
              <a:lumMod val="20000"/>
              <a:lumOff val="80000"/>
            </a:schemeClr>
          </a:solidFill>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solidFill>
                  <a:schemeClr val="tx1"/>
                </a:solidFill>
              </a:rPr>
              <a:t>Aliments supplémentés en probiotiques</a:t>
            </a:r>
            <a:endParaRPr lang="fr-FR" sz="2400" dirty="0">
              <a:solidFill>
                <a:schemeClr val="tx1"/>
              </a:solidFill>
            </a:endParaRPr>
          </a:p>
        </p:txBody>
      </p:sp>
      <p:cxnSp>
        <p:nvCxnSpPr>
          <p:cNvPr id="46" name="Connecteur en angle 45"/>
          <p:cNvCxnSpPr>
            <a:stCxn id="20" idx="1"/>
            <a:endCxn id="53" idx="0"/>
          </p:cNvCxnSpPr>
          <p:nvPr/>
        </p:nvCxnSpPr>
        <p:spPr>
          <a:xfrm rot="10800000" flipV="1">
            <a:off x="4500562" y="3128620"/>
            <a:ext cx="1588" cy="1229074"/>
          </a:xfrm>
          <a:prstGeom prst="bentConnector4">
            <a:avLst>
              <a:gd name="adj1" fmla="val 15684640"/>
              <a:gd name="adj2" fmla="val 72394"/>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4214810" y="3643314"/>
            <a:ext cx="3786214" cy="369332"/>
          </a:xfrm>
          <a:prstGeom prst="rect">
            <a:avLst/>
          </a:prstGeom>
          <a:noFill/>
        </p:spPr>
        <p:txBody>
          <a:bodyPr wrap="square" rtlCol="0">
            <a:spAutoFit/>
          </a:bodyPr>
          <a:lstStyle/>
          <a:p>
            <a:r>
              <a:rPr lang="fr-FR" dirty="0" smtClean="0"/>
              <a:t>On les trouve sous forme de :</a:t>
            </a:r>
            <a:endParaRPr lang="fr-FR" dirty="0"/>
          </a:p>
        </p:txBody>
      </p:sp>
      <p:sp>
        <p:nvSpPr>
          <p:cNvPr id="53" name="Rectangle 52"/>
          <p:cNvSpPr/>
          <p:nvPr/>
        </p:nvSpPr>
        <p:spPr>
          <a:xfrm>
            <a:off x="2928926" y="4357694"/>
            <a:ext cx="3143272" cy="500066"/>
          </a:xfrm>
          <a:prstGeom prst="rect">
            <a:avLst/>
          </a:prstGeom>
          <a:solidFill>
            <a:schemeClr val="accent2">
              <a:lumMod val="20000"/>
              <a:lumOff val="80000"/>
            </a:schemeClr>
          </a:solidFill>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solidFill>
                  <a:schemeClr val="tx1"/>
                </a:solidFill>
              </a:rPr>
              <a:t>Comprimés </a:t>
            </a:r>
            <a:endParaRPr lang="fr-FR" sz="2400" dirty="0">
              <a:solidFill>
                <a:schemeClr val="tx1"/>
              </a:solidFill>
            </a:endParaRPr>
          </a:p>
        </p:txBody>
      </p:sp>
      <p:sp>
        <p:nvSpPr>
          <p:cNvPr id="57" name="Rectangle 56"/>
          <p:cNvSpPr/>
          <p:nvPr/>
        </p:nvSpPr>
        <p:spPr>
          <a:xfrm>
            <a:off x="2928926" y="4929198"/>
            <a:ext cx="3143272" cy="500066"/>
          </a:xfrm>
          <a:prstGeom prst="rect">
            <a:avLst/>
          </a:prstGeom>
          <a:solidFill>
            <a:schemeClr val="accent2">
              <a:lumMod val="20000"/>
              <a:lumOff val="80000"/>
            </a:schemeClr>
          </a:solidFill>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solidFill>
                  <a:schemeClr val="tx1"/>
                </a:solidFill>
              </a:rPr>
              <a:t>Capsules</a:t>
            </a:r>
            <a:endParaRPr lang="fr-FR" sz="2400" dirty="0">
              <a:solidFill>
                <a:schemeClr val="tx1"/>
              </a:solidFill>
            </a:endParaRPr>
          </a:p>
        </p:txBody>
      </p:sp>
      <p:sp>
        <p:nvSpPr>
          <p:cNvPr id="58" name="Rectangle 57"/>
          <p:cNvSpPr/>
          <p:nvPr/>
        </p:nvSpPr>
        <p:spPr>
          <a:xfrm>
            <a:off x="2928926" y="5500702"/>
            <a:ext cx="3143272" cy="500066"/>
          </a:xfrm>
          <a:prstGeom prst="rect">
            <a:avLst/>
          </a:prstGeom>
          <a:solidFill>
            <a:schemeClr val="accent2">
              <a:lumMod val="20000"/>
              <a:lumOff val="80000"/>
            </a:schemeClr>
          </a:solidFill>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solidFill>
                  <a:schemeClr val="tx1"/>
                </a:solidFill>
              </a:rPr>
              <a:t>Sachets</a:t>
            </a:r>
            <a:endParaRPr lang="fr-FR" sz="2400" dirty="0">
              <a:solidFill>
                <a:schemeClr val="tx1"/>
              </a:solidFill>
            </a:endParaRPr>
          </a:p>
        </p:txBody>
      </p:sp>
      <p:sp>
        <p:nvSpPr>
          <p:cNvPr id="82" name="Accolade ouvrante 81"/>
          <p:cNvSpPr/>
          <p:nvPr/>
        </p:nvSpPr>
        <p:spPr>
          <a:xfrm>
            <a:off x="2714612" y="4380768"/>
            <a:ext cx="142876" cy="162000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3" name="ZoneTexte 82"/>
          <p:cNvSpPr txBox="1"/>
          <p:nvPr/>
        </p:nvSpPr>
        <p:spPr>
          <a:xfrm>
            <a:off x="71406" y="4720248"/>
            <a:ext cx="2643206" cy="923330"/>
          </a:xfrm>
          <a:prstGeom prst="rect">
            <a:avLst/>
          </a:prstGeom>
          <a:noFill/>
        </p:spPr>
        <p:txBody>
          <a:bodyPr wrap="square" rtlCol="0">
            <a:spAutoFit/>
          </a:bodyPr>
          <a:lstStyle/>
          <a:p>
            <a:pPr algn="r"/>
            <a:r>
              <a:rPr lang="fr-FR" dirty="0" smtClean="0"/>
              <a:t>Contenant des probiotiques sous </a:t>
            </a:r>
            <a:r>
              <a:rPr lang="fr-FR" b="1" dirty="0" smtClean="0"/>
              <a:t>forme lyophilisée</a:t>
            </a:r>
            <a:endParaRPr lang="fr-FR" b="1" dirty="0"/>
          </a:p>
        </p:txBody>
      </p:sp>
      <p:sp>
        <p:nvSpPr>
          <p:cNvPr id="84" name="ZoneTexte 83"/>
          <p:cNvSpPr txBox="1"/>
          <p:nvPr/>
        </p:nvSpPr>
        <p:spPr>
          <a:xfrm>
            <a:off x="428596" y="3500438"/>
            <a:ext cx="2857520" cy="923330"/>
          </a:xfrm>
          <a:prstGeom prst="rect">
            <a:avLst/>
          </a:prstGeom>
          <a:noFill/>
        </p:spPr>
        <p:txBody>
          <a:bodyPr wrap="square" rtlCol="0">
            <a:spAutoFit/>
          </a:bodyPr>
          <a:lstStyle/>
          <a:p>
            <a:r>
              <a:rPr lang="fr-FR" dirty="0" smtClean="0"/>
              <a:t>Yaourts ferme, brassé liquide, « </a:t>
            </a:r>
            <a:r>
              <a:rPr lang="fr-FR" i="1" dirty="0" smtClean="0"/>
              <a:t>Bifidus »</a:t>
            </a:r>
            <a:r>
              <a:rPr lang="fr-FR" dirty="0" smtClean="0"/>
              <a:t> ; </a:t>
            </a:r>
          </a:p>
          <a:p>
            <a:r>
              <a:rPr lang="fr-FR" dirty="0" smtClean="0"/>
              <a:t>Lait « </a:t>
            </a:r>
            <a:r>
              <a:rPr lang="fr-FR" dirty="0" err="1" smtClean="0"/>
              <a:t>Acidophilus</a:t>
            </a:r>
            <a:r>
              <a:rPr lang="fr-FR" dirty="0" smtClean="0"/>
              <a:t> »</a:t>
            </a:r>
            <a:endParaRPr lang="fr-FR" b="1" dirty="0"/>
          </a:p>
        </p:txBody>
      </p:sp>
      <p:sp>
        <p:nvSpPr>
          <p:cNvPr id="22" name="Espace réservé du numéro de diapositive 21"/>
          <p:cNvSpPr>
            <a:spLocks noGrp="1"/>
          </p:cNvSpPr>
          <p:nvPr>
            <p:ph type="sldNum" sz="quarter" idx="15"/>
          </p:nvPr>
        </p:nvSpPr>
        <p:spPr/>
        <p:txBody>
          <a:bodyPr/>
          <a:lstStyle/>
          <a:p>
            <a:fld id="{155D7C1F-9CF3-4F15-8BCF-7559A24EC2DD}" type="slidenum">
              <a:rPr lang="fr-FR" smtClean="0"/>
              <a:pPr/>
              <a:t>14</a:t>
            </a:fld>
            <a:endParaRPr lang="fr-FR"/>
          </a:p>
        </p:txBody>
      </p:sp>
      <p:pic>
        <p:nvPicPr>
          <p:cNvPr id="101377" name="Picture 1" descr="C:\Users\massinissa\Documents\PostDoc\Conférences et communications orales\Illustrations\3400932598854-ultra-levure-50-mg-gelule-saccharomyces-boulardii-1.jpg"/>
          <p:cNvPicPr>
            <a:picLocks noChangeAspect="1" noChangeArrowheads="1"/>
          </p:cNvPicPr>
          <p:nvPr/>
        </p:nvPicPr>
        <p:blipFill>
          <a:blip r:embed="rId3" cstate="print"/>
          <a:srcRect/>
          <a:stretch>
            <a:fillRect/>
          </a:stretch>
        </p:blipFill>
        <p:spPr bwMode="auto">
          <a:xfrm>
            <a:off x="6858016" y="214290"/>
            <a:ext cx="1366628" cy="2160000"/>
          </a:xfrm>
          <a:prstGeom prst="rect">
            <a:avLst/>
          </a:prstGeom>
          <a:noFill/>
        </p:spPr>
      </p:pic>
      <p:pic>
        <p:nvPicPr>
          <p:cNvPr id="101378" name="Picture 2" descr="C:\Users\massinissa\Documents\PostDoc\Conférences et communications orales\Illustrations\3515451036623-main_image---1405602510-10 (www.doctipharma.fr-.jpg"/>
          <p:cNvPicPr>
            <a:picLocks noChangeAspect="1" noChangeArrowheads="1"/>
          </p:cNvPicPr>
          <p:nvPr/>
        </p:nvPicPr>
        <p:blipFill>
          <a:blip r:embed="rId4"/>
          <a:srcRect/>
          <a:stretch>
            <a:fillRect/>
          </a:stretch>
        </p:blipFill>
        <p:spPr bwMode="auto">
          <a:xfrm>
            <a:off x="6223096" y="285728"/>
            <a:ext cx="2492308" cy="2160000"/>
          </a:xfrm>
          <a:prstGeom prst="rect">
            <a:avLst/>
          </a:prstGeom>
          <a:noFill/>
        </p:spPr>
      </p:pic>
      <p:pic>
        <p:nvPicPr>
          <p:cNvPr id="101380" name="Picture 4" descr="C:\Users\massinissa\Documents\PostDoc\Conférences et communications orales\Illustrations\sans-titre www.cyberparapharmacie.com-.png"/>
          <p:cNvPicPr>
            <a:picLocks noChangeAspect="1" noChangeArrowheads="1"/>
          </p:cNvPicPr>
          <p:nvPr/>
        </p:nvPicPr>
        <p:blipFill>
          <a:blip r:embed="rId5"/>
          <a:srcRect/>
          <a:stretch>
            <a:fillRect/>
          </a:stretch>
        </p:blipFill>
        <p:spPr bwMode="auto">
          <a:xfrm>
            <a:off x="6429388" y="285728"/>
            <a:ext cx="2143125" cy="2143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138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137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0138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137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P spid="17" grpId="0" animBg="1"/>
      <p:bldP spid="20" grpId="0" animBg="1"/>
      <p:bldP spid="52" grpId="0"/>
      <p:bldP spid="53" grpId="0" animBg="1"/>
      <p:bldP spid="57" grpId="0" animBg="1"/>
      <p:bldP spid="58" grpId="0" animBg="1"/>
      <p:bldP spid="82" grpId="0" animBg="1"/>
      <p:bldP spid="83" grpId="0"/>
      <p:bldP spid="8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109850" y="1285860"/>
            <a:ext cx="285752" cy="1862048"/>
          </a:xfrm>
          <a:prstGeom prst="rect">
            <a:avLst/>
          </a:prstGeom>
          <a:noFill/>
        </p:spPr>
        <p:txBody>
          <a:bodyPr wrap="square" rtlCol="0">
            <a:spAutoFit/>
          </a:bodyPr>
          <a:lstStyle/>
          <a:p>
            <a:r>
              <a:rPr lang="fr-FR" sz="11500" dirty="0" smtClean="0">
                <a:solidFill>
                  <a:schemeClr val="bg1"/>
                </a:solidFill>
              </a:rPr>
              <a:t>2</a:t>
            </a:r>
            <a:endParaRPr lang="fr-FR" sz="11500" dirty="0">
              <a:solidFill>
                <a:schemeClr val="bg1"/>
              </a:solidFill>
            </a:endParaRPr>
          </a:p>
        </p:txBody>
      </p:sp>
      <p:sp>
        <p:nvSpPr>
          <p:cNvPr id="8" name="Titre 1"/>
          <p:cNvSpPr>
            <a:spLocks noGrp="1"/>
          </p:cNvSpPr>
          <p:nvPr>
            <p:ph type="title"/>
          </p:nvPr>
        </p:nvSpPr>
        <p:spPr>
          <a:xfrm>
            <a:off x="142844" y="-285776"/>
            <a:ext cx="8215370" cy="1143000"/>
          </a:xfrm>
        </p:spPr>
        <p:txBody>
          <a:bodyPr/>
          <a:lstStyle/>
          <a:p>
            <a:r>
              <a:rPr lang="fr-FR" dirty="0" smtClean="0"/>
              <a:t>4. Critères de sélection des probiotiques </a:t>
            </a:r>
            <a:endParaRPr lang="fr-FR" dirty="0"/>
          </a:p>
        </p:txBody>
      </p:sp>
      <p:sp>
        <p:nvSpPr>
          <p:cNvPr id="9" name="ZoneTexte 8"/>
          <p:cNvSpPr txBox="1"/>
          <p:nvPr/>
        </p:nvSpPr>
        <p:spPr>
          <a:xfrm>
            <a:off x="214282" y="785794"/>
            <a:ext cx="8786842" cy="5632311"/>
          </a:xfrm>
          <a:prstGeom prst="rect">
            <a:avLst/>
          </a:prstGeom>
          <a:noFill/>
        </p:spPr>
        <p:txBody>
          <a:bodyPr wrap="square" rtlCol="0">
            <a:spAutoFit/>
          </a:bodyPr>
          <a:lstStyle/>
          <a:p>
            <a:pPr>
              <a:lnSpc>
                <a:spcPct val="150000"/>
              </a:lnSpc>
              <a:buFont typeface="Wingdings" pitchFamily="2" charset="2"/>
              <a:buChar char="ü"/>
            </a:pPr>
            <a:r>
              <a:rPr lang="fr-FR" sz="2400" dirty="0" smtClean="0"/>
              <a:t> Origine </a:t>
            </a:r>
            <a:r>
              <a:rPr lang="fr-FR" sz="2400" b="1" dirty="0" smtClean="0"/>
              <a:t>humaine</a:t>
            </a:r>
            <a:r>
              <a:rPr lang="fr-FR" sz="2400" dirty="0" smtClean="0"/>
              <a:t> ;</a:t>
            </a:r>
          </a:p>
          <a:p>
            <a:pPr>
              <a:lnSpc>
                <a:spcPct val="150000"/>
              </a:lnSpc>
              <a:buFont typeface="Wingdings" pitchFamily="2" charset="2"/>
              <a:buChar char="ü"/>
            </a:pPr>
            <a:r>
              <a:rPr lang="fr-FR" sz="2400" dirty="0" smtClean="0"/>
              <a:t> Spécificité par </a:t>
            </a:r>
            <a:r>
              <a:rPr lang="fr-FR" sz="2400" b="1" dirty="0" smtClean="0"/>
              <a:t>genre</a:t>
            </a:r>
            <a:r>
              <a:rPr lang="fr-FR" sz="2400" dirty="0" smtClean="0"/>
              <a:t> et </a:t>
            </a:r>
            <a:r>
              <a:rPr lang="fr-FR" sz="2400" b="1" dirty="0" smtClean="0"/>
              <a:t>souche</a:t>
            </a:r>
            <a:r>
              <a:rPr lang="fr-FR" sz="2400" dirty="0" smtClean="0"/>
              <a:t> ;</a:t>
            </a:r>
          </a:p>
          <a:p>
            <a:pPr>
              <a:lnSpc>
                <a:spcPct val="150000"/>
              </a:lnSpc>
              <a:buFont typeface="Wingdings" pitchFamily="2" charset="2"/>
              <a:buChar char="ü"/>
            </a:pPr>
            <a:r>
              <a:rPr lang="fr-FR" sz="2400" dirty="0" smtClean="0"/>
              <a:t> </a:t>
            </a:r>
            <a:r>
              <a:rPr lang="fr-FR" sz="2400" b="1" dirty="0" smtClean="0"/>
              <a:t>Résistance</a:t>
            </a:r>
            <a:r>
              <a:rPr lang="fr-FR" sz="2400" dirty="0" smtClean="0"/>
              <a:t> à l’acidité et à la toxicité biliaire ;</a:t>
            </a:r>
          </a:p>
          <a:p>
            <a:pPr>
              <a:lnSpc>
                <a:spcPct val="150000"/>
              </a:lnSpc>
              <a:buFont typeface="Wingdings" pitchFamily="2" charset="2"/>
              <a:buChar char="ü"/>
            </a:pPr>
            <a:r>
              <a:rPr lang="fr-FR" sz="2400" dirty="0" smtClean="0"/>
              <a:t> </a:t>
            </a:r>
            <a:r>
              <a:rPr lang="fr-FR" sz="2400" b="1" dirty="0" smtClean="0"/>
              <a:t>Adhérence</a:t>
            </a:r>
            <a:r>
              <a:rPr lang="fr-FR" sz="2400" dirty="0" smtClean="0"/>
              <a:t> aux cellules intestinales épithéliales ;</a:t>
            </a:r>
          </a:p>
          <a:p>
            <a:pPr>
              <a:lnSpc>
                <a:spcPct val="150000"/>
              </a:lnSpc>
              <a:buFont typeface="Wingdings" pitchFamily="2" charset="2"/>
              <a:buChar char="ü"/>
            </a:pPr>
            <a:r>
              <a:rPr lang="fr-FR" sz="2400" dirty="0" smtClean="0"/>
              <a:t> </a:t>
            </a:r>
            <a:r>
              <a:rPr lang="fr-FR" sz="2400" b="1" dirty="0" smtClean="0"/>
              <a:t>Colonisation </a:t>
            </a:r>
            <a:r>
              <a:rPr lang="fr-FR" sz="2400" dirty="0" smtClean="0"/>
              <a:t>(même transitoire) du tube digestif ;</a:t>
            </a:r>
          </a:p>
          <a:p>
            <a:pPr>
              <a:lnSpc>
                <a:spcPct val="150000"/>
              </a:lnSpc>
              <a:buFont typeface="Wingdings" pitchFamily="2" charset="2"/>
              <a:buChar char="ü"/>
            </a:pPr>
            <a:r>
              <a:rPr lang="fr-FR" sz="2400" dirty="0" smtClean="0"/>
              <a:t> </a:t>
            </a:r>
            <a:r>
              <a:rPr lang="fr-FR" sz="2400" b="1" dirty="0" smtClean="0"/>
              <a:t>Antagonisme</a:t>
            </a:r>
            <a:r>
              <a:rPr lang="fr-FR" sz="2400" dirty="0" smtClean="0"/>
              <a:t> avec les germes pathogènes ;</a:t>
            </a:r>
          </a:p>
          <a:p>
            <a:pPr>
              <a:lnSpc>
                <a:spcPct val="150000"/>
              </a:lnSpc>
              <a:buFont typeface="Wingdings" pitchFamily="2" charset="2"/>
              <a:buChar char="ü"/>
            </a:pPr>
            <a:r>
              <a:rPr lang="fr-FR" sz="2400" dirty="0" smtClean="0"/>
              <a:t> Production </a:t>
            </a:r>
            <a:r>
              <a:rPr lang="fr-FR" sz="2400" b="1" dirty="0" smtClean="0"/>
              <a:t>d’agents antimicrobiens </a:t>
            </a:r>
            <a:r>
              <a:rPr lang="fr-FR" sz="2400" dirty="0" smtClean="0"/>
              <a:t>(bactériocines…) ;</a:t>
            </a:r>
          </a:p>
          <a:p>
            <a:pPr>
              <a:lnSpc>
                <a:spcPct val="150000"/>
              </a:lnSpc>
              <a:buFont typeface="Wingdings" pitchFamily="2" charset="2"/>
              <a:buChar char="ü"/>
            </a:pPr>
            <a:r>
              <a:rPr lang="fr-FR" sz="2400" dirty="0" smtClean="0"/>
              <a:t> Capacité d’</a:t>
            </a:r>
            <a:r>
              <a:rPr lang="fr-FR" sz="2400" b="1" dirty="0" err="1" smtClean="0"/>
              <a:t>immunomodulation</a:t>
            </a:r>
            <a:r>
              <a:rPr lang="fr-FR" sz="2400" dirty="0" smtClean="0"/>
              <a:t> ;</a:t>
            </a:r>
          </a:p>
          <a:p>
            <a:pPr>
              <a:lnSpc>
                <a:spcPct val="150000"/>
              </a:lnSpc>
              <a:buFont typeface="Wingdings" pitchFamily="2" charset="2"/>
              <a:buChar char="ü"/>
            </a:pPr>
            <a:r>
              <a:rPr lang="fr-FR" sz="2400" dirty="0" smtClean="0"/>
              <a:t> Effets </a:t>
            </a:r>
            <a:r>
              <a:rPr lang="fr-FR" sz="2400" b="1" dirty="0" smtClean="0"/>
              <a:t>démontrés</a:t>
            </a:r>
            <a:r>
              <a:rPr lang="fr-FR" sz="2400" dirty="0" smtClean="0"/>
              <a:t> par des études contrôlées sur l’homme ;</a:t>
            </a:r>
          </a:p>
          <a:p>
            <a:pPr>
              <a:lnSpc>
                <a:spcPct val="150000"/>
              </a:lnSpc>
              <a:buFont typeface="Wingdings" pitchFamily="2" charset="2"/>
              <a:buChar char="ü"/>
            </a:pPr>
            <a:r>
              <a:rPr lang="fr-FR" sz="2400" dirty="0" smtClean="0"/>
              <a:t> Acceptabilité </a:t>
            </a:r>
            <a:r>
              <a:rPr lang="fr-FR" sz="2400" b="1" dirty="0" smtClean="0"/>
              <a:t>réglementaires</a:t>
            </a:r>
            <a:r>
              <a:rPr lang="fr-FR" sz="2400" dirty="0" smtClean="0">
                <a:solidFill>
                  <a:srgbClr val="00B0F0"/>
                </a:solidFill>
              </a:rPr>
              <a:t> </a:t>
            </a:r>
            <a:r>
              <a:rPr lang="fr-FR" sz="2400" dirty="0" smtClean="0"/>
              <a:t>(sains et sûr). </a:t>
            </a:r>
            <a:endParaRPr lang="fr-FR" sz="2400" dirty="0"/>
          </a:p>
        </p:txBody>
      </p:sp>
      <p:sp>
        <p:nvSpPr>
          <p:cNvPr id="10" name="Espace réservé du numéro de diapositive 9"/>
          <p:cNvSpPr>
            <a:spLocks noGrp="1"/>
          </p:cNvSpPr>
          <p:nvPr>
            <p:ph type="sldNum" sz="quarter" idx="15"/>
          </p:nvPr>
        </p:nvSpPr>
        <p:spPr/>
        <p:txBody>
          <a:bodyPr/>
          <a:lstStyle/>
          <a:p>
            <a:fld id="{155D7C1F-9CF3-4F15-8BCF-7559A24EC2DD}" type="slidenum">
              <a:rPr lang="fr-FR" smtClean="0"/>
              <a:pPr/>
              <a:t>15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fade">
                                      <p:cBhvr>
                                        <p:cTn id="42" dur="1000"/>
                                        <p:tgtEl>
                                          <p:spTgt spid="9">
                                            <p:txEl>
                                              <p:pRg st="5" end="5"/>
                                            </p:txEl>
                                          </p:spTgt>
                                        </p:tgtEl>
                                      </p:cBhvr>
                                    </p:animEffect>
                                    <p:anim calcmode="lin" valueType="num">
                                      <p:cBhvr>
                                        <p:cTn id="4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Effect transition="in" filter="fade">
                                      <p:cBhvr>
                                        <p:cTn id="49" dur="1000"/>
                                        <p:tgtEl>
                                          <p:spTgt spid="9">
                                            <p:txEl>
                                              <p:pRg st="6" end="6"/>
                                            </p:txEl>
                                          </p:spTgt>
                                        </p:tgtEl>
                                      </p:cBhvr>
                                    </p:animEffect>
                                    <p:anim calcmode="lin" valueType="num">
                                      <p:cBhvr>
                                        <p:cTn id="5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9">
                                            <p:txEl>
                                              <p:pRg st="7" end="7"/>
                                            </p:txEl>
                                          </p:spTgt>
                                        </p:tgtEl>
                                        <p:attrNameLst>
                                          <p:attrName>style.visibility</p:attrName>
                                        </p:attrNameLst>
                                      </p:cBhvr>
                                      <p:to>
                                        <p:strVal val="visible"/>
                                      </p:to>
                                    </p:set>
                                    <p:animEffect transition="in" filter="fade">
                                      <p:cBhvr>
                                        <p:cTn id="56" dur="1000"/>
                                        <p:tgtEl>
                                          <p:spTgt spid="9">
                                            <p:txEl>
                                              <p:pRg st="7" end="7"/>
                                            </p:txEl>
                                          </p:spTgt>
                                        </p:tgtEl>
                                      </p:cBhvr>
                                    </p:animEffect>
                                    <p:anim calcmode="lin" valueType="num">
                                      <p:cBhvr>
                                        <p:cTn id="57"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9">
                                            <p:txEl>
                                              <p:pRg st="8" end="8"/>
                                            </p:txEl>
                                          </p:spTgt>
                                        </p:tgtEl>
                                        <p:attrNameLst>
                                          <p:attrName>style.visibility</p:attrName>
                                        </p:attrNameLst>
                                      </p:cBhvr>
                                      <p:to>
                                        <p:strVal val="visible"/>
                                      </p:to>
                                    </p:set>
                                    <p:animEffect transition="in" filter="fade">
                                      <p:cBhvr>
                                        <p:cTn id="63" dur="1000"/>
                                        <p:tgtEl>
                                          <p:spTgt spid="9">
                                            <p:txEl>
                                              <p:pRg st="8" end="8"/>
                                            </p:txEl>
                                          </p:spTgt>
                                        </p:tgtEl>
                                      </p:cBhvr>
                                    </p:animEffect>
                                    <p:anim calcmode="lin" valueType="num">
                                      <p:cBhvr>
                                        <p:cTn id="64"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9">
                                            <p:txEl>
                                              <p:pRg st="9" end="9"/>
                                            </p:txEl>
                                          </p:spTgt>
                                        </p:tgtEl>
                                        <p:attrNameLst>
                                          <p:attrName>style.visibility</p:attrName>
                                        </p:attrNameLst>
                                      </p:cBhvr>
                                      <p:to>
                                        <p:strVal val="visible"/>
                                      </p:to>
                                    </p:set>
                                    <p:animEffect transition="in" filter="fade">
                                      <p:cBhvr>
                                        <p:cTn id="70" dur="1000"/>
                                        <p:tgtEl>
                                          <p:spTgt spid="9">
                                            <p:txEl>
                                              <p:pRg st="9" end="9"/>
                                            </p:txEl>
                                          </p:spTgt>
                                        </p:tgtEl>
                                      </p:cBhvr>
                                    </p:animEffect>
                                    <p:anim calcmode="lin" valueType="num">
                                      <p:cBhvr>
                                        <p:cTn id="71"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1"/>
          <p:cNvSpPr>
            <a:spLocks noGrp="1"/>
          </p:cNvSpPr>
          <p:nvPr>
            <p:ph type="title"/>
          </p:nvPr>
        </p:nvSpPr>
        <p:spPr>
          <a:xfrm>
            <a:off x="71406" y="-285776"/>
            <a:ext cx="7467600" cy="1143000"/>
          </a:xfrm>
        </p:spPr>
        <p:txBody>
          <a:bodyPr/>
          <a:lstStyle/>
          <a:p>
            <a:r>
              <a:rPr lang="fr-FR" dirty="0" smtClean="0"/>
              <a:t>5. Effets bénéfiques sur la santé</a:t>
            </a:r>
            <a:endParaRPr lang="fr-FR" dirty="0"/>
          </a:p>
        </p:txBody>
      </p:sp>
      <p:sp>
        <p:nvSpPr>
          <p:cNvPr id="7" name="Espace réservé du numéro de diapositive 6"/>
          <p:cNvSpPr>
            <a:spLocks noGrp="1"/>
          </p:cNvSpPr>
          <p:nvPr>
            <p:ph type="sldNum" sz="quarter" idx="15"/>
          </p:nvPr>
        </p:nvSpPr>
        <p:spPr/>
        <p:txBody>
          <a:bodyPr/>
          <a:lstStyle/>
          <a:p>
            <a:fld id="{155D7C1F-9CF3-4F15-8BCF-7559A24EC2DD}" type="slidenum">
              <a:rPr lang="fr-FR" smtClean="0"/>
              <a:pPr/>
              <a:t>16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481138"/>
          <a:ext cx="8229600" cy="4162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contenu 2"/>
          <p:cNvSpPr txBox="1">
            <a:spLocks/>
          </p:cNvSpPr>
          <p:nvPr/>
        </p:nvSpPr>
        <p:spPr>
          <a:xfrm>
            <a:off x="214282" y="285728"/>
            <a:ext cx="8715436" cy="6572272"/>
          </a:xfrm>
          <a:prstGeom prst="rect">
            <a:avLst/>
          </a:prstGeom>
          <a:noFill/>
        </p:spPr>
        <p:txBody>
          <a:bodyPr vert="horz">
            <a:no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fr-FR"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fr-FR" sz="240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Fonctions trophiques</a:t>
            </a:r>
          </a:p>
          <a:p>
            <a:pPr marL="531813"/>
            <a:r>
              <a:rPr lang="fr-FR" sz="2400" dirty="0" smtClean="0"/>
              <a:t>_ La maturation du tube digestif :</a:t>
            </a:r>
          </a:p>
          <a:p>
            <a:pPr marL="1433513"/>
            <a:r>
              <a:rPr lang="fr-FR" sz="2400" dirty="0" smtClean="0"/>
              <a:t>_ l’épaisseur de la muqueuse intestinale ; </a:t>
            </a:r>
          </a:p>
          <a:p>
            <a:pPr marL="1433513"/>
            <a:r>
              <a:rPr lang="fr-FR" sz="2400" dirty="0" smtClean="0"/>
              <a:t>_ la taille des villosités ;</a:t>
            </a:r>
          </a:p>
          <a:p>
            <a:pPr marL="1433513"/>
            <a:r>
              <a:rPr lang="fr-FR" sz="2400" dirty="0" smtClean="0"/>
              <a:t>_ la production du mucus ;</a:t>
            </a:r>
          </a:p>
          <a:p>
            <a:pPr marL="1433513"/>
            <a:r>
              <a:rPr lang="fr-FR" sz="2400" dirty="0" smtClean="0"/>
              <a:t>_ la vascularisation épithéliale ;</a:t>
            </a:r>
          </a:p>
          <a:p>
            <a:pPr marL="1433513"/>
            <a:r>
              <a:rPr lang="fr-FR" sz="2400" dirty="0" smtClean="0"/>
              <a:t>_ l’activité enzymatique de la muqueuse.</a:t>
            </a:r>
          </a:p>
          <a:p>
            <a:pPr marL="531813"/>
            <a:r>
              <a:rPr lang="fr-FR" sz="2400" dirty="0" smtClean="0"/>
              <a:t>_ La maturation du système immunitaire. </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fr-FR" sz="240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fr-FR" sz="240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Fonctions de défense</a:t>
            </a:r>
            <a:r>
              <a:rPr kumimoji="0" lang="fr-FR" sz="240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p>
          <a:p>
            <a:pPr marL="531813" marR="0" lvl="0" algn="just" defTabSz="914400" rtl="0" eaLnBrk="1" fontAlgn="auto" latinLnBrk="0" hangingPunct="1">
              <a:lnSpc>
                <a:spcPct val="100000"/>
              </a:lnSpc>
              <a:spcBef>
                <a:spcPts val="400"/>
              </a:spcBef>
              <a:spcAft>
                <a:spcPts val="0"/>
              </a:spcAft>
              <a:buClr>
                <a:schemeClr val="accent1"/>
              </a:buClr>
              <a:buSzPct val="68000"/>
              <a:tabLst/>
              <a:defRPr/>
            </a:pPr>
            <a:r>
              <a:rPr lang="fr-FR" sz="2400" baseline="0" dirty="0" smtClean="0">
                <a:latin typeface="Times New Roman" pitchFamily="18" charset="0"/>
                <a:cs typeface="Times New Roman" pitchFamily="18" charset="0"/>
              </a:rPr>
              <a:t>_  effet de barrière ; </a:t>
            </a:r>
          </a:p>
          <a:p>
            <a:pPr marL="531813" marR="0" lvl="0" algn="just" defTabSz="914400" rtl="0" eaLnBrk="1" fontAlgn="auto" latinLnBrk="0" hangingPunct="1">
              <a:lnSpc>
                <a:spcPct val="100000"/>
              </a:lnSpc>
              <a:spcBef>
                <a:spcPts val="400"/>
              </a:spcBef>
              <a:spcAft>
                <a:spcPts val="0"/>
              </a:spcAft>
              <a:buClr>
                <a:schemeClr val="accent1"/>
              </a:buClr>
              <a:buSzPct val="68000"/>
              <a:tabLst/>
              <a:defRPr/>
            </a:pPr>
            <a:r>
              <a:rPr lang="fr-FR" sz="2400" baseline="0" dirty="0" smtClean="0">
                <a:latin typeface="Times New Roman" pitchFamily="18" charset="0"/>
                <a:cs typeface="Times New Roman" pitchFamily="18" charset="0"/>
              </a:rPr>
              <a:t>_</a:t>
            </a:r>
            <a:r>
              <a:rPr lang="fr-FR" sz="2400" dirty="0" smtClean="0">
                <a:latin typeface="Times New Roman" pitchFamily="18" charset="0"/>
                <a:cs typeface="Times New Roman" pitchFamily="18" charset="0"/>
              </a:rPr>
              <a:t>  effet antitoxines ; </a:t>
            </a:r>
          </a:p>
          <a:p>
            <a:pPr marL="531813" marR="0" lvl="0" algn="just" defTabSz="914400" rtl="0" eaLnBrk="1" fontAlgn="auto" latinLnBrk="0" hangingPunct="1">
              <a:lnSpc>
                <a:spcPct val="100000"/>
              </a:lnSpc>
              <a:spcBef>
                <a:spcPts val="400"/>
              </a:spcBef>
              <a:spcAft>
                <a:spcPts val="0"/>
              </a:spcAft>
              <a:buClr>
                <a:schemeClr val="accent1"/>
              </a:buClr>
              <a:buSzPct val="68000"/>
              <a:tabLst/>
              <a:defRPr/>
            </a:pPr>
            <a:r>
              <a:rPr kumimoji="0" lang="fr-FR" sz="240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_ </a:t>
            </a:r>
            <a:r>
              <a:rPr kumimoji="0" lang="fr-FR" sz="240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stimulation, régulation et modulation du système immunitaire.</a:t>
            </a:r>
            <a:endParaRPr kumimoji="0" lang="fr-FR" sz="240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fr-FR" sz="240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fr-FR" sz="240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Fonctions systémiques </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fr-FR"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7" name="Espace réservé du numéro de diapositive 6"/>
          <p:cNvSpPr>
            <a:spLocks noGrp="1"/>
          </p:cNvSpPr>
          <p:nvPr>
            <p:ph type="sldNum" sz="quarter" idx="15"/>
          </p:nvPr>
        </p:nvSpPr>
        <p:spPr/>
        <p:txBody>
          <a:bodyPr/>
          <a:lstStyle/>
          <a:p>
            <a:fld id="{155D7C1F-9CF3-4F15-8BCF-7559A24EC2DD}" type="slidenum">
              <a:rPr lang="fr-FR" smtClean="0"/>
              <a:pPr/>
              <a:t>17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p:cNvSpPr>
            <a:spLocks noGrp="1"/>
          </p:cNvSpPr>
          <p:nvPr>
            <p:ph type="sldNum" sz="quarter" idx="15"/>
          </p:nvPr>
        </p:nvSpPr>
        <p:spPr/>
        <p:txBody>
          <a:bodyPr/>
          <a:lstStyle/>
          <a:p>
            <a:fld id="{155D7C1F-9CF3-4F15-8BCF-7559A24EC2DD}" type="slidenum">
              <a:rPr lang="fr-FR" smtClean="0"/>
              <a:pPr/>
              <a:t>18</a:t>
            </a:fld>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481138"/>
          <a:ext cx="8229600" cy="4162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re 1"/>
          <p:cNvSpPr>
            <a:spLocks noGrp="1"/>
          </p:cNvSpPr>
          <p:nvPr>
            <p:ph type="title"/>
          </p:nvPr>
        </p:nvSpPr>
        <p:spPr>
          <a:xfrm>
            <a:off x="428596" y="-357214"/>
            <a:ext cx="7467600" cy="1143000"/>
          </a:xfrm>
        </p:spPr>
        <p:txBody>
          <a:bodyPr/>
          <a:lstStyle/>
          <a:p>
            <a:r>
              <a:rPr lang="fr-FR" dirty="0" smtClean="0"/>
              <a:t>Réponse :</a:t>
            </a:r>
            <a:endParaRPr lang="fr-FR" dirty="0"/>
          </a:p>
        </p:txBody>
      </p:sp>
      <p:sp>
        <p:nvSpPr>
          <p:cNvPr id="5" name="Espace réservé du contenu 2"/>
          <p:cNvSpPr txBox="1">
            <a:spLocks/>
          </p:cNvSpPr>
          <p:nvPr/>
        </p:nvSpPr>
        <p:spPr>
          <a:xfrm>
            <a:off x="500034" y="785794"/>
            <a:ext cx="8072494" cy="5572164"/>
          </a:xfrm>
          <a:prstGeom prst="rect">
            <a:avLst/>
          </a:prstGeom>
          <a:noFill/>
        </p:spPr>
        <p:txBody>
          <a:bodyPr vert="horz">
            <a:noAutofit/>
          </a:bodyPr>
          <a:lstStyle/>
          <a:p>
            <a:pPr marL="255588" marR="0" lvl="0" indent="-255588" defTabSz="9144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fr-FR" sz="3200" b="1" u="none" strike="noStrike" kern="1200" cap="none" spc="0" normalizeH="0" baseline="0" noProof="0" dirty="0" smtClean="0">
                <a:ln>
                  <a:noFill/>
                </a:ln>
                <a:effectLst/>
                <a:uLnTx/>
                <a:uFillTx/>
                <a:latin typeface="Times New Roman" pitchFamily="18" charset="0"/>
                <a:ea typeface="+mn-ea"/>
                <a:cs typeface="Times New Roman" pitchFamily="18" charset="0"/>
              </a:rPr>
              <a:t>S</a:t>
            </a:r>
            <a:r>
              <a:rPr kumimoji="0" lang="fr-FR" sz="3200" u="none" strike="noStrike" kern="1200" cap="none" spc="0" normalizeH="0" baseline="0" noProof="0" dirty="0" smtClean="0">
                <a:ln>
                  <a:noFill/>
                </a:ln>
                <a:effectLst/>
                <a:uLnTx/>
                <a:uFillTx/>
                <a:latin typeface="Times New Roman" pitchFamily="18" charset="0"/>
                <a:ea typeface="+mn-ea"/>
                <a:cs typeface="Times New Roman" pitchFamily="18" charset="0"/>
              </a:rPr>
              <a:t>écrétion de molécules antibactériennes</a:t>
            </a:r>
          </a:p>
          <a:p>
            <a:pPr marL="255588" marR="0" lvl="0" indent="-255588" defTabSz="9144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fr-FR" sz="320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fr-FR" sz="3200" b="1" u="none" strike="noStrike" kern="1200" cap="none" spc="0" normalizeH="0" baseline="0" noProof="0" dirty="0" smtClean="0">
                <a:ln>
                  <a:noFill/>
                </a:ln>
                <a:effectLst/>
                <a:uLnTx/>
                <a:uFillTx/>
                <a:latin typeface="Times New Roman" pitchFamily="18" charset="0"/>
                <a:ea typeface="+mn-ea"/>
                <a:cs typeface="Times New Roman" pitchFamily="18" charset="0"/>
              </a:rPr>
              <a:t>O</a:t>
            </a:r>
            <a:r>
              <a:rPr kumimoji="0" lang="fr-FR" sz="3200" u="none" strike="noStrike" kern="1200" cap="none" spc="0" normalizeH="0" baseline="0" noProof="0" dirty="0" smtClean="0">
                <a:ln>
                  <a:noFill/>
                </a:ln>
                <a:effectLst/>
                <a:uLnTx/>
                <a:uFillTx/>
                <a:latin typeface="Times New Roman" pitchFamily="18" charset="0"/>
                <a:ea typeface="+mn-ea"/>
                <a:cs typeface="Times New Roman" pitchFamily="18" charset="0"/>
              </a:rPr>
              <a:t>ccupation des récepteurs d’accroche qui permettent à une bactérie pathogène d’adhérer à la muqueuse intestinale</a:t>
            </a:r>
          </a:p>
          <a:p>
            <a:pPr marL="255588" marR="0" lvl="0" indent="-255588" defTabSz="9144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fr-FR" sz="320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fr-FR" sz="3200" b="1" u="none" strike="noStrike" kern="1200" cap="none" spc="0" normalizeH="0" baseline="0" noProof="0" dirty="0" smtClean="0">
                <a:ln>
                  <a:noFill/>
                </a:ln>
                <a:effectLst/>
                <a:uLnTx/>
                <a:uFillTx/>
                <a:latin typeface="Times New Roman" pitchFamily="18" charset="0"/>
                <a:ea typeface="+mn-ea"/>
                <a:cs typeface="Times New Roman" pitchFamily="18" charset="0"/>
              </a:rPr>
              <a:t>I</a:t>
            </a:r>
            <a:r>
              <a:rPr kumimoji="0" lang="fr-FR" sz="3200" u="none" strike="noStrike" kern="1200" cap="none" spc="0" normalizeH="0" baseline="0" noProof="0" dirty="0" smtClean="0">
                <a:ln>
                  <a:noFill/>
                </a:ln>
                <a:effectLst/>
                <a:uLnTx/>
                <a:uFillTx/>
                <a:latin typeface="Times New Roman" pitchFamily="18" charset="0"/>
                <a:ea typeface="+mn-ea"/>
                <a:cs typeface="Times New Roman" pitchFamily="18" charset="0"/>
              </a:rPr>
              <a:t>nhibition de</a:t>
            </a:r>
            <a:r>
              <a:rPr kumimoji="0" lang="fr-FR" sz="3200" u="none" strike="noStrike" kern="1200" cap="none" spc="0" normalizeH="0" noProof="0" dirty="0" smtClean="0">
                <a:ln>
                  <a:noFill/>
                </a:ln>
                <a:effectLst/>
                <a:uLnTx/>
                <a:uFillTx/>
                <a:latin typeface="Times New Roman" pitchFamily="18" charset="0"/>
                <a:ea typeface="+mn-ea"/>
                <a:cs typeface="Times New Roman" pitchFamily="18" charset="0"/>
              </a:rPr>
              <a:t> la croissance cellulaire par </a:t>
            </a:r>
          </a:p>
          <a:p>
            <a:pPr marL="255588" marR="0" lvl="0" indent="-255588" defTabSz="914400" rtl="0" eaLnBrk="1" fontAlgn="auto" latinLnBrk="0" hangingPunct="1">
              <a:lnSpc>
                <a:spcPct val="120000"/>
              </a:lnSpc>
              <a:spcBef>
                <a:spcPts val="400"/>
              </a:spcBef>
              <a:spcAft>
                <a:spcPts val="0"/>
              </a:spcAft>
              <a:buClr>
                <a:schemeClr val="accent1"/>
              </a:buClr>
              <a:buSzPct val="68000"/>
              <a:tabLst/>
              <a:defRPr/>
            </a:pPr>
            <a:r>
              <a:rPr lang="fr-FR" sz="3200" dirty="0" smtClean="0">
                <a:latin typeface="Times New Roman" pitchFamily="18" charset="0"/>
                <a:cs typeface="Times New Roman" pitchFamily="18" charset="0"/>
              </a:rPr>
              <a:t>   </a:t>
            </a:r>
            <a:r>
              <a:rPr kumimoji="0" lang="fr-FR" sz="3200" u="none" strike="noStrike" kern="1200" cap="none" spc="0" normalizeH="0" noProof="0" dirty="0" smtClean="0">
                <a:ln>
                  <a:noFill/>
                </a:ln>
                <a:effectLst/>
                <a:uLnTx/>
                <a:uFillTx/>
                <a:latin typeface="Times New Roman" pitchFamily="18" charset="0"/>
                <a:ea typeface="+mn-ea"/>
                <a:cs typeface="Times New Roman" pitchFamily="18" charset="0"/>
              </a:rPr>
              <a:t>les acides gras volatiles</a:t>
            </a:r>
          </a:p>
          <a:p>
            <a:pPr marL="255588" marR="0" lvl="0" indent="-255588" defTabSz="9144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fr-FR" sz="3200" u="none" strike="noStrike" kern="1200" cap="none" spc="0" normalizeH="0" noProof="0" dirty="0" smtClean="0">
                <a:ln>
                  <a:noFill/>
                </a:ln>
                <a:effectLst/>
                <a:uLnTx/>
                <a:uFillTx/>
                <a:latin typeface="Times New Roman" pitchFamily="18" charset="0"/>
                <a:ea typeface="+mn-ea"/>
                <a:cs typeface="Times New Roman" pitchFamily="18" charset="0"/>
              </a:rPr>
              <a:t>   </a:t>
            </a:r>
            <a:r>
              <a:rPr kumimoji="0" lang="fr-FR" sz="3200" b="1" u="none" strike="noStrike" kern="1200" cap="none" spc="0" normalizeH="0" noProof="0" dirty="0" smtClean="0">
                <a:ln>
                  <a:noFill/>
                </a:ln>
                <a:effectLst/>
                <a:uLnTx/>
                <a:uFillTx/>
                <a:latin typeface="Times New Roman" pitchFamily="18" charset="0"/>
                <a:ea typeface="+mn-ea"/>
                <a:cs typeface="Times New Roman" pitchFamily="18" charset="0"/>
              </a:rPr>
              <a:t>C</a:t>
            </a:r>
            <a:r>
              <a:rPr kumimoji="0" lang="fr-FR" sz="3200" u="none" strike="noStrike" kern="1200" cap="none" spc="0" normalizeH="0" noProof="0" dirty="0" smtClean="0">
                <a:ln>
                  <a:noFill/>
                </a:ln>
                <a:effectLst/>
                <a:uLnTx/>
                <a:uFillTx/>
                <a:latin typeface="Times New Roman" pitchFamily="18" charset="0"/>
                <a:ea typeface="+mn-ea"/>
                <a:cs typeface="Times New Roman" pitchFamily="18" charset="0"/>
              </a:rPr>
              <a:t>ompétition pour les substrats</a:t>
            </a:r>
          </a:p>
          <a:p>
            <a:pPr marL="255588" marR="0" lvl="0" indent="-255588" defTabSz="914400" rtl="0" eaLnBrk="1" fontAlgn="auto" latinLnBrk="0" hangingPunct="1">
              <a:spcBef>
                <a:spcPts val="400"/>
              </a:spcBef>
              <a:spcAft>
                <a:spcPts val="0"/>
              </a:spcAft>
              <a:buClr>
                <a:schemeClr val="accent1"/>
              </a:buClr>
              <a:buSzPct val="68000"/>
              <a:buFont typeface="Wingdings 3"/>
              <a:buChar char=""/>
              <a:tabLst/>
              <a:defRPr/>
            </a:pPr>
            <a:r>
              <a:rPr lang="fr-FR" sz="3200" dirty="0" smtClean="0">
                <a:latin typeface="Times New Roman" pitchFamily="18" charset="0"/>
                <a:cs typeface="Times New Roman" pitchFamily="18" charset="0"/>
              </a:rPr>
              <a:t>   </a:t>
            </a:r>
            <a:r>
              <a:rPr lang="fr-FR" sz="3200" b="1" baseline="0" dirty="0" smtClean="0">
                <a:latin typeface="Times New Roman" pitchFamily="18" charset="0"/>
                <a:cs typeface="Times New Roman" pitchFamily="18" charset="0"/>
              </a:rPr>
              <a:t>I</a:t>
            </a:r>
            <a:r>
              <a:rPr lang="fr-FR" sz="3200" baseline="0" dirty="0" smtClean="0">
                <a:latin typeface="Times New Roman" pitchFamily="18" charset="0"/>
                <a:cs typeface="Times New Roman" pitchFamily="18" charset="0"/>
              </a:rPr>
              <a:t>nhibition de la production ou des effets</a:t>
            </a:r>
            <a:r>
              <a:rPr lang="fr-FR" sz="3200" dirty="0" smtClean="0">
                <a:latin typeface="Times New Roman" pitchFamily="18" charset="0"/>
                <a:cs typeface="Times New Roman" pitchFamily="18" charset="0"/>
              </a:rPr>
              <a:t> </a:t>
            </a:r>
          </a:p>
          <a:p>
            <a:pPr marL="255588" marR="0" lvl="0" indent="-255588" defTabSz="914400" rtl="0" eaLnBrk="1" fontAlgn="auto" latinLnBrk="0" hangingPunct="1">
              <a:spcBef>
                <a:spcPts val="400"/>
              </a:spcBef>
              <a:spcAft>
                <a:spcPts val="0"/>
              </a:spcAft>
              <a:buClr>
                <a:schemeClr val="accent1"/>
              </a:buClr>
              <a:buSzPct val="68000"/>
              <a:tabLst/>
              <a:defRPr/>
            </a:pPr>
            <a:r>
              <a:rPr lang="fr-FR" sz="3200" dirty="0" smtClean="0">
                <a:latin typeface="Times New Roman" pitchFamily="18" charset="0"/>
                <a:cs typeface="Times New Roman" pitchFamily="18" charset="0"/>
              </a:rPr>
              <a:t>   de toxines bactériennes</a:t>
            </a:r>
            <a:endParaRPr kumimoji="0" lang="fr-FR" sz="320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fr-FR"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7" name="Espace réservé du numéro de diapositive 6"/>
          <p:cNvSpPr>
            <a:spLocks noGrp="1"/>
          </p:cNvSpPr>
          <p:nvPr>
            <p:ph type="sldNum" sz="quarter" idx="15"/>
          </p:nvPr>
        </p:nvSpPr>
        <p:spPr/>
        <p:txBody>
          <a:bodyPr/>
          <a:lstStyle/>
          <a:p>
            <a:fld id="{155D7C1F-9CF3-4F15-8BCF-7559A24EC2DD}" type="slidenum">
              <a:rPr lang="fr-FR" smtClean="0"/>
              <a:pPr/>
              <a:t>19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92"/>
            <a:ext cx="7829576" cy="1143000"/>
          </a:xfrm>
        </p:spPr>
        <p:txBody>
          <a:bodyPr>
            <a:normAutofit/>
          </a:bodyPr>
          <a:lstStyle/>
          <a:p>
            <a:pPr algn="ctr"/>
            <a:r>
              <a:rPr lang="fr-FR" sz="4000" dirty="0" smtClean="0">
                <a:effectLst>
                  <a:outerShdw blurRad="38100" dist="38100" dir="2700000" algn="tl">
                    <a:srgbClr val="000000">
                      <a:alpha val="43137"/>
                    </a:srgbClr>
                  </a:outerShdw>
                </a:effectLst>
              </a:rPr>
              <a:t>Objectifs</a:t>
            </a:r>
            <a:endParaRPr lang="fr-FR" sz="40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1"/>
          </p:nvPr>
        </p:nvSpPr>
        <p:spPr>
          <a:xfrm>
            <a:off x="242918" y="1214422"/>
            <a:ext cx="8043858" cy="3714776"/>
          </a:xfrm>
        </p:spPr>
        <p:txBody>
          <a:bodyPr>
            <a:noAutofit/>
          </a:bodyPr>
          <a:lstStyle/>
          <a:p>
            <a:pPr algn="just">
              <a:buNone/>
            </a:pPr>
            <a:r>
              <a:rPr lang="fr-FR" sz="2800" dirty="0" smtClean="0"/>
              <a:t>Le présent cours sur « les probiotiques » vise à :</a:t>
            </a:r>
          </a:p>
          <a:p>
            <a:pPr algn="just">
              <a:buNone/>
            </a:pPr>
            <a:endParaRPr lang="fr-FR" sz="2800" b="1" dirty="0" smtClean="0"/>
          </a:p>
          <a:p>
            <a:pPr algn="just"/>
            <a:r>
              <a:rPr lang="fr-FR" sz="2800" i="1" dirty="0" smtClean="0"/>
              <a:t> </a:t>
            </a:r>
            <a:r>
              <a:rPr lang="fr-FR" sz="2800" dirty="0" smtClean="0"/>
              <a:t>connaître le monde des probiotiques ;</a:t>
            </a:r>
          </a:p>
          <a:p>
            <a:pPr algn="just"/>
            <a:r>
              <a:rPr lang="fr-FR" sz="2800" dirty="0" smtClean="0"/>
              <a:t> comprendre les mécanismes d'action des probiotiques dans l'organisme ;</a:t>
            </a:r>
          </a:p>
          <a:p>
            <a:pPr algn="just"/>
            <a:r>
              <a:rPr lang="fr-FR" sz="2800" dirty="0" smtClean="0"/>
              <a:t> connaître les souches probiotiques et leur application pour l'amélioration de l'état de santé ou de bien être ou la prévention de certaines maladies.</a:t>
            </a:r>
          </a:p>
          <a:p>
            <a:pPr algn="just">
              <a:buNone/>
            </a:pPr>
            <a:endParaRPr lang="fr-FR" sz="2800" dirty="0" smtClean="0">
              <a:latin typeface="+mj-lt"/>
              <a:cs typeface="Times New Roman" pitchFamily="18" charset="0"/>
            </a:endParaRPr>
          </a:p>
          <a:p>
            <a:pPr algn="just">
              <a:buNone/>
            </a:pPr>
            <a:endParaRPr lang="fr-FR" sz="2800" dirty="0" smtClean="0">
              <a:latin typeface="+mj-lt"/>
              <a:cs typeface="Times New Roman" pitchFamily="18" charset="0"/>
            </a:endParaRPr>
          </a:p>
          <a:p>
            <a:pPr marL="633413" indent="-273050" algn="just">
              <a:buNone/>
            </a:pPr>
            <a:endParaRPr lang="fr-FR" sz="2800" dirty="0" smtClean="0">
              <a:latin typeface="+mj-lt"/>
              <a:cs typeface="Times New Roman" pitchFamily="18" charset="0"/>
            </a:endParaRPr>
          </a:p>
          <a:p>
            <a:pPr marL="633413" indent="-273050" algn="just">
              <a:buNone/>
            </a:pPr>
            <a:endParaRPr lang="fr-FR" sz="2800" dirty="0">
              <a:latin typeface="+mj-lt"/>
              <a:cs typeface="Times New Roman" pitchFamily="18" charset="0"/>
            </a:endParaRPr>
          </a:p>
        </p:txBody>
      </p:sp>
      <p:sp>
        <p:nvSpPr>
          <p:cNvPr id="6" name="Espace réservé du numéro de diapositive 5"/>
          <p:cNvSpPr>
            <a:spLocks noGrp="1"/>
          </p:cNvSpPr>
          <p:nvPr>
            <p:ph type="sldNum" sz="quarter" idx="15"/>
          </p:nvPr>
        </p:nvSpPr>
        <p:spPr/>
        <p:txBody>
          <a:bodyPr/>
          <a:lstStyle/>
          <a:p>
            <a:fld id="{155D7C1F-9CF3-4F15-8BCF-7559A24EC2DD}" type="slidenum">
              <a:rPr lang="fr-FR" smtClean="0"/>
              <a:pPr/>
              <a:t>2</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ce réservé du numéro de diapositive 6"/>
          <p:cNvSpPr>
            <a:spLocks noGrp="1"/>
          </p:cNvSpPr>
          <p:nvPr>
            <p:ph type="sldNum" sz="quarter" idx="15"/>
          </p:nvPr>
        </p:nvSpPr>
        <p:spPr/>
        <p:txBody>
          <a:bodyPr/>
          <a:lstStyle/>
          <a:p>
            <a:fld id="{155D7C1F-9CF3-4F15-8BCF-7559A24EC2DD}" type="slidenum">
              <a:rPr lang="fr-FR" smtClean="0"/>
              <a:pPr/>
              <a:t>20</a:t>
            </a:fld>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481138"/>
          <a:ext cx="8229600" cy="4162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re 1"/>
          <p:cNvSpPr>
            <a:spLocks noGrp="1"/>
          </p:cNvSpPr>
          <p:nvPr>
            <p:ph type="title"/>
          </p:nvPr>
        </p:nvSpPr>
        <p:spPr>
          <a:xfrm>
            <a:off x="285720" y="274638"/>
            <a:ext cx="7467600" cy="1143000"/>
          </a:xfrm>
        </p:spPr>
        <p:txBody>
          <a:bodyPr/>
          <a:lstStyle/>
          <a:p>
            <a:r>
              <a:rPr lang="fr-FR" dirty="0" smtClean="0"/>
              <a:t>Réponse :</a:t>
            </a:r>
            <a:endParaRPr lang="fr-FR" dirty="0"/>
          </a:p>
        </p:txBody>
      </p:sp>
      <p:sp>
        <p:nvSpPr>
          <p:cNvPr id="5" name="Espace réservé du contenu 2"/>
          <p:cNvSpPr txBox="1">
            <a:spLocks/>
          </p:cNvSpPr>
          <p:nvPr/>
        </p:nvSpPr>
        <p:spPr>
          <a:xfrm>
            <a:off x="357158" y="1484206"/>
            <a:ext cx="8572560" cy="4873752"/>
          </a:xfrm>
          <a:prstGeom prst="rect">
            <a:avLst/>
          </a:prstGeom>
          <a:noFill/>
        </p:spPr>
        <p:txBody>
          <a:bodyPr vert="horz">
            <a:normAutofit/>
          </a:bodyPr>
          <a:lstStyle/>
          <a:p>
            <a:pPr marL="255588" lvl="0" indent="-255588" algn="just">
              <a:lnSpc>
                <a:spcPct val="120000"/>
              </a:lnSpc>
              <a:spcBef>
                <a:spcPts val="400"/>
              </a:spcBef>
              <a:buClr>
                <a:schemeClr val="accent1"/>
              </a:buClr>
              <a:buSzPct val="68000"/>
              <a:buFont typeface="Wingdings 3"/>
              <a:buChar char=""/>
              <a:defRPr/>
            </a:pPr>
            <a:r>
              <a:rPr lang="fr-FR" sz="3400" b="1" i="0" dirty="0" smtClean="0">
                <a:latin typeface="Times New Roman" pitchFamily="18" charset="0"/>
                <a:cs typeface="Times New Roman" pitchFamily="18" charset="0"/>
              </a:rPr>
              <a:t> I</a:t>
            </a:r>
            <a:r>
              <a:rPr kumimoji="0" lang="fr-FR" sz="340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ntolérance</a:t>
            </a:r>
            <a:r>
              <a:rPr kumimoji="0" lang="fr-FR" sz="340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au lactose</a:t>
            </a:r>
          </a:p>
          <a:p>
            <a:pPr marL="255588" marR="0" lvl="0" indent="-255588" algn="just" defTabSz="914400" rtl="0" eaLnBrk="1" fontAlgn="auto" latinLnBrk="0" hangingPunct="1">
              <a:lnSpc>
                <a:spcPct val="120000"/>
              </a:lnSpc>
              <a:spcBef>
                <a:spcPts val="400"/>
              </a:spcBef>
              <a:spcAft>
                <a:spcPts val="0"/>
              </a:spcAft>
              <a:buClr>
                <a:schemeClr val="accent1"/>
              </a:buClr>
              <a:buSzPct val="68000"/>
              <a:buFont typeface="Wingdings 3"/>
              <a:buChar char=""/>
              <a:tabLst/>
              <a:defRPr/>
            </a:pPr>
            <a:r>
              <a:rPr lang="fr-FR" sz="3400" dirty="0" smtClean="0">
                <a:latin typeface="Times New Roman" pitchFamily="18" charset="0"/>
                <a:cs typeface="Times New Roman" pitchFamily="18" charset="0"/>
              </a:rPr>
              <a:t> </a:t>
            </a:r>
            <a:r>
              <a:rPr lang="fr-FR" sz="3400" b="1" dirty="0" smtClean="0">
                <a:latin typeface="Times New Roman" pitchFamily="18" charset="0"/>
                <a:cs typeface="Times New Roman" pitchFamily="18" charset="0"/>
              </a:rPr>
              <a:t>D</a:t>
            </a:r>
            <a:r>
              <a:rPr kumimoji="0" lang="fr-FR" sz="340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arrhies</a:t>
            </a:r>
            <a:r>
              <a:rPr kumimoji="0" lang="fr-FR" sz="340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aiguës</a:t>
            </a:r>
            <a:endParaRPr kumimoji="0" lang="fr-FR" sz="340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55588" lvl="0" indent="-255588">
              <a:lnSpc>
                <a:spcPct val="120000"/>
              </a:lnSpc>
              <a:spcBef>
                <a:spcPts val="400"/>
              </a:spcBef>
              <a:buClr>
                <a:schemeClr val="accent1"/>
              </a:buClr>
              <a:buSzPct val="68000"/>
              <a:buFont typeface="Wingdings 3"/>
              <a:buChar char=""/>
              <a:defRPr/>
            </a:pPr>
            <a:r>
              <a:rPr kumimoji="0" lang="fr-FR" sz="340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fr-FR" sz="3400" b="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M</a:t>
            </a:r>
            <a:r>
              <a:rPr kumimoji="0" lang="fr-FR" sz="340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aladies inflammatoires chroniques </a:t>
            </a:r>
            <a:r>
              <a:rPr lang="fr-FR" sz="3400" dirty="0" smtClean="0">
                <a:latin typeface="Times New Roman" pitchFamily="18" charset="0"/>
                <a:cs typeface="Times New Roman" pitchFamily="18" charset="0"/>
              </a:rPr>
              <a:t>  </a:t>
            </a:r>
            <a:r>
              <a:rPr kumimoji="0" lang="fr-FR" sz="340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intestinales (MICI)</a:t>
            </a:r>
            <a:endParaRPr kumimoji="0" lang="fr-FR" sz="340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endParaRPr>
          </a:p>
          <a:p>
            <a:pPr marL="255588" marR="0" lvl="0" indent="-255588" algn="just" defTabSz="914400" rtl="0" eaLnBrk="1" fontAlgn="auto" latinLnBrk="0" hangingPunct="1">
              <a:lnSpc>
                <a:spcPct val="120000"/>
              </a:lnSpc>
              <a:spcBef>
                <a:spcPts val="400"/>
              </a:spcBef>
              <a:spcAft>
                <a:spcPts val="0"/>
              </a:spcAft>
              <a:buClr>
                <a:schemeClr val="accent1"/>
              </a:buClr>
              <a:buSzPct val="68000"/>
              <a:tabLst/>
              <a:defRPr/>
            </a:pPr>
            <a:endParaRPr kumimoji="0" lang="fr-FR" sz="2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7" name="Espace réservé du numéro de diapositive 6"/>
          <p:cNvSpPr>
            <a:spLocks noGrp="1"/>
          </p:cNvSpPr>
          <p:nvPr>
            <p:ph type="sldNum" sz="quarter" idx="15"/>
          </p:nvPr>
        </p:nvSpPr>
        <p:spPr/>
        <p:txBody>
          <a:bodyPr/>
          <a:lstStyle/>
          <a:p>
            <a:fld id="{155D7C1F-9CF3-4F15-8BCF-7559A24EC2DD}" type="slidenum">
              <a:rPr lang="fr-FR" smtClean="0"/>
              <a:pPr/>
              <a:t>21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28596"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p:cNvSpPr>
            <a:spLocks noGrp="1"/>
          </p:cNvSpPr>
          <p:nvPr>
            <p:ph type="sldNum" sz="quarter" idx="15"/>
          </p:nvPr>
        </p:nvSpPr>
        <p:spPr/>
        <p:txBody>
          <a:bodyPr/>
          <a:lstStyle/>
          <a:p>
            <a:fld id="{155D7C1F-9CF3-4F15-8BCF-7559A24EC2DD}" type="slidenum">
              <a:rPr lang="fr-FR" smtClean="0"/>
              <a:pPr/>
              <a:t>22</a:t>
            </a:fld>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481138"/>
          <a:ext cx="8229600" cy="4162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re 1"/>
          <p:cNvSpPr>
            <a:spLocks noGrp="1"/>
          </p:cNvSpPr>
          <p:nvPr>
            <p:ph type="title"/>
          </p:nvPr>
        </p:nvSpPr>
        <p:spPr/>
        <p:txBody>
          <a:bodyPr/>
          <a:lstStyle/>
          <a:p>
            <a:r>
              <a:rPr lang="fr-FR" dirty="0" smtClean="0"/>
              <a:t>Réponse :</a:t>
            </a:r>
            <a:endParaRPr lang="fr-FR" dirty="0"/>
          </a:p>
        </p:txBody>
      </p:sp>
      <p:sp>
        <p:nvSpPr>
          <p:cNvPr id="5" name="Espace réservé du contenu 2"/>
          <p:cNvSpPr txBox="1">
            <a:spLocks/>
          </p:cNvSpPr>
          <p:nvPr/>
        </p:nvSpPr>
        <p:spPr>
          <a:xfrm>
            <a:off x="357158" y="1484206"/>
            <a:ext cx="8572560" cy="4873752"/>
          </a:xfrm>
          <a:prstGeom prst="rect">
            <a:avLst/>
          </a:prstGeom>
          <a:noFill/>
        </p:spPr>
        <p:txBody>
          <a:bodyPr vert="horz">
            <a:normAutofit fontScale="92500" lnSpcReduction="20000"/>
          </a:bodyPr>
          <a:lstStyle/>
          <a:p>
            <a:pPr marL="255588" marR="0" lvl="0" indent="-255588" algn="just" defTabSz="9144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lang="fr-FR" sz="3400" b="1" i="0" dirty="0" smtClean="0">
                <a:latin typeface="Times New Roman" pitchFamily="18" charset="0"/>
                <a:cs typeface="Times New Roman" pitchFamily="18" charset="0"/>
              </a:rPr>
              <a:t>I</a:t>
            </a:r>
            <a:r>
              <a:rPr kumimoji="0" lang="fr-FR" sz="340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ntolérance</a:t>
            </a:r>
            <a:r>
              <a:rPr kumimoji="0" lang="fr-FR" sz="340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au lactose ;</a:t>
            </a:r>
          </a:p>
          <a:p>
            <a:pPr marL="255588" marR="0" lvl="0" indent="-255588" algn="ctr" defTabSz="914400" rtl="0" eaLnBrk="1" fontAlgn="auto" latinLnBrk="0" hangingPunct="1">
              <a:lnSpc>
                <a:spcPct val="120000"/>
              </a:lnSpc>
              <a:spcBef>
                <a:spcPts val="400"/>
              </a:spcBef>
              <a:spcAft>
                <a:spcPts val="0"/>
              </a:spcAft>
              <a:buClr>
                <a:schemeClr val="accent1"/>
              </a:buClr>
              <a:buSzPct val="68000"/>
              <a:buFont typeface="Wingdings" pitchFamily="2" charset="2"/>
              <a:buChar char="q"/>
              <a:tabLst/>
              <a:defRPr/>
            </a:pPr>
            <a:r>
              <a:rPr lang="fr-FR" sz="3400" dirty="0" smtClean="0">
                <a:latin typeface="Times New Roman" pitchFamily="18" charset="0"/>
                <a:cs typeface="Times New Roman" pitchFamily="18" charset="0"/>
              </a:rPr>
              <a:t> Bactéries du yaourt et certains laits fermentés</a:t>
            </a:r>
          </a:p>
          <a:p>
            <a:pPr marL="255588" marR="0" lvl="0" indent="-255588" algn="ctr" defTabSz="914400" rtl="0" eaLnBrk="1" fontAlgn="auto" latinLnBrk="0" hangingPunct="1">
              <a:lnSpc>
                <a:spcPct val="120000"/>
              </a:lnSpc>
              <a:spcBef>
                <a:spcPts val="400"/>
              </a:spcBef>
              <a:spcAft>
                <a:spcPts val="0"/>
              </a:spcAft>
              <a:buClr>
                <a:schemeClr val="accent1"/>
              </a:buClr>
              <a:buSzPct val="68000"/>
              <a:tabLst/>
              <a:defRPr/>
            </a:pPr>
            <a:endParaRPr lang="fr-FR" sz="3400" dirty="0" smtClean="0">
              <a:latin typeface="Times New Roman" pitchFamily="18" charset="0"/>
              <a:cs typeface="Times New Roman" pitchFamily="18" charset="0"/>
            </a:endParaRPr>
          </a:p>
          <a:p>
            <a:pPr marL="255588" lvl="0" indent="-255588">
              <a:lnSpc>
                <a:spcPct val="120000"/>
              </a:lnSpc>
              <a:spcBef>
                <a:spcPts val="400"/>
              </a:spcBef>
              <a:buClr>
                <a:schemeClr val="accent1"/>
              </a:buClr>
              <a:buSzPct val="68000"/>
              <a:buFont typeface="Wingdings 3"/>
              <a:buChar char=""/>
            </a:pPr>
            <a:r>
              <a:rPr lang="fr-FR" sz="3400" dirty="0" smtClean="0">
                <a:latin typeface="Times New Roman" pitchFamily="18" charset="0"/>
                <a:cs typeface="Times New Roman" pitchFamily="18" charset="0"/>
              </a:rPr>
              <a:t>  </a:t>
            </a:r>
            <a:r>
              <a:rPr lang="fr-FR" sz="3400" b="1" dirty="0" smtClean="0">
                <a:latin typeface="Times New Roman" pitchFamily="18" charset="0"/>
                <a:cs typeface="Times New Roman" pitchFamily="18" charset="0"/>
              </a:rPr>
              <a:t>D</a:t>
            </a:r>
            <a:r>
              <a:rPr lang="fr-FR" sz="3400" dirty="0" smtClean="0">
                <a:latin typeface="Times New Roman" pitchFamily="18" charset="0"/>
                <a:cs typeface="Times New Roman" pitchFamily="18" charset="0"/>
              </a:rPr>
              <a:t>iarrhéiques aiguës ;</a:t>
            </a:r>
          </a:p>
          <a:p>
            <a:pPr marL="255588" lvl="0" indent="-255588" algn="ctr">
              <a:lnSpc>
                <a:spcPct val="120000"/>
              </a:lnSpc>
              <a:spcBef>
                <a:spcPts val="400"/>
              </a:spcBef>
              <a:buClr>
                <a:schemeClr val="accent1"/>
              </a:buClr>
              <a:buSzPct val="68000"/>
              <a:buFont typeface="Wingdings" pitchFamily="2" charset="2"/>
              <a:buChar char="q"/>
            </a:pPr>
            <a:r>
              <a:rPr lang="fr-FR" sz="3400" i="1" dirty="0" smtClean="0">
                <a:latin typeface="Times New Roman" pitchFamily="18" charset="0"/>
                <a:cs typeface="Times New Roman" pitchFamily="18" charset="0"/>
              </a:rPr>
              <a:t> </a:t>
            </a:r>
            <a:r>
              <a:rPr lang="fr-FR" sz="3400" i="1" dirty="0" err="1" smtClean="0">
                <a:latin typeface="Times New Roman" pitchFamily="18" charset="0"/>
                <a:cs typeface="Times New Roman" pitchFamily="18" charset="0"/>
              </a:rPr>
              <a:t>Saccharomeces</a:t>
            </a:r>
            <a:r>
              <a:rPr lang="fr-FR" sz="3400" i="1" dirty="0" smtClean="0">
                <a:latin typeface="Times New Roman" pitchFamily="18" charset="0"/>
                <a:cs typeface="Times New Roman" pitchFamily="18" charset="0"/>
              </a:rPr>
              <a:t> </a:t>
            </a:r>
            <a:r>
              <a:rPr lang="fr-FR" sz="3400" i="1" dirty="0" err="1" smtClean="0">
                <a:latin typeface="Times New Roman" pitchFamily="18" charset="0"/>
                <a:cs typeface="Times New Roman" pitchFamily="18" charset="0"/>
              </a:rPr>
              <a:t>boulardii</a:t>
            </a:r>
            <a:endParaRPr lang="fr-FR" sz="3400" i="1" dirty="0" smtClean="0">
              <a:latin typeface="Times New Roman" pitchFamily="18" charset="0"/>
              <a:cs typeface="Times New Roman" pitchFamily="18" charset="0"/>
            </a:endParaRPr>
          </a:p>
          <a:p>
            <a:pPr marL="255588" lvl="0" indent="-255588" algn="ctr">
              <a:lnSpc>
                <a:spcPct val="120000"/>
              </a:lnSpc>
              <a:spcBef>
                <a:spcPts val="400"/>
              </a:spcBef>
              <a:buClr>
                <a:schemeClr val="accent1"/>
              </a:buClr>
              <a:buSzPct val="68000"/>
              <a:buFont typeface="Wingdings" pitchFamily="2" charset="2"/>
              <a:buChar char="q"/>
            </a:pPr>
            <a:r>
              <a:rPr lang="fr-FR" sz="3400" i="1" dirty="0" smtClean="0">
                <a:latin typeface="Times New Roman" pitchFamily="18" charset="0"/>
                <a:cs typeface="Times New Roman" pitchFamily="18" charset="0"/>
              </a:rPr>
              <a:t> </a:t>
            </a:r>
            <a:r>
              <a:rPr lang="fr-FR" sz="3400" i="1" dirty="0" err="1" smtClean="0">
                <a:latin typeface="Times New Roman" pitchFamily="18" charset="0"/>
                <a:cs typeface="Times New Roman" pitchFamily="18" charset="0"/>
              </a:rPr>
              <a:t>Lactobacillus</a:t>
            </a:r>
            <a:r>
              <a:rPr lang="fr-FR" sz="3400" i="1" dirty="0" smtClean="0">
                <a:latin typeface="Times New Roman" pitchFamily="18" charset="0"/>
                <a:cs typeface="Times New Roman" pitchFamily="18" charset="0"/>
              </a:rPr>
              <a:t> </a:t>
            </a:r>
            <a:r>
              <a:rPr lang="fr-FR" sz="3400" i="1" dirty="0" err="1" smtClean="0">
                <a:latin typeface="Times New Roman" pitchFamily="18" charset="0"/>
                <a:cs typeface="Times New Roman" pitchFamily="18" charset="0"/>
              </a:rPr>
              <a:t>rhamnosus</a:t>
            </a:r>
            <a:r>
              <a:rPr lang="fr-FR" sz="3400" i="1" dirty="0" smtClean="0">
                <a:latin typeface="Times New Roman" pitchFamily="18" charset="0"/>
                <a:cs typeface="Times New Roman" pitchFamily="18" charset="0"/>
              </a:rPr>
              <a:t> </a:t>
            </a:r>
            <a:r>
              <a:rPr lang="fr-FR" sz="3400" dirty="0" smtClean="0">
                <a:latin typeface="Times New Roman" pitchFamily="18" charset="0"/>
                <a:cs typeface="Times New Roman" pitchFamily="18" charset="0"/>
              </a:rPr>
              <a:t>GG</a:t>
            </a:r>
          </a:p>
          <a:p>
            <a:pPr marL="255588" lvl="0" indent="-255588" algn="ctr">
              <a:lnSpc>
                <a:spcPct val="120000"/>
              </a:lnSpc>
              <a:spcBef>
                <a:spcPts val="400"/>
              </a:spcBef>
              <a:buClr>
                <a:schemeClr val="accent1"/>
              </a:buClr>
              <a:buSzPct val="68000"/>
              <a:buFont typeface="Wingdings" pitchFamily="2" charset="2"/>
              <a:buChar char="q"/>
            </a:pPr>
            <a:r>
              <a:rPr lang="fr-FR" sz="3400" dirty="0" smtClean="0">
                <a:latin typeface="Times New Roman" pitchFamily="18" charset="0"/>
                <a:cs typeface="Times New Roman" pitchFamily="18" charset="0"/>
              </a:rPr>
              <a:t> </a:t>
            </a:r>
            <a:r>
              <a:rPr lang="fr-FR" sz="3400" i="1" dirty="0" err="1" smtClean="0">
                <a:latin typeface="Times New Roman" pitchFamily="18" charset="0"/>
                <a:cs typeface="Times New Roman" pitchFamily="18" charset="0"/>
              </a:rPr>
              <a:t>Lactobacillus</a:t>
            </a:r>
            <a:r>
              <a:rPr lang="fr-FR" sz="3400" i="1" dirty="0" smtClean="0">
                <a:latin typeface="Times New Roman" pitchFamily="18" charset="0"/>
                <a:cs typeface="Times New Roman" pitchFamily="18" charset="0"/>
              </a:rPr>
              <a:t> </a:t>
            </a:r>
            <a:r>
              <a:rPr lang="fr-FR" sz="3400" i="1" dirty="0" err="1" smtClean="0">
                <a:latin typeface="Times New Roman" pitchFamily="18" charset="0"/>
                <a:cs typeface="Times New Roman" pitchFamily="18" charset="0"/>
              </a:rPr>
              <a:t>casei</a:t>
            </a:r>
            <a:r>
              <a:rPr lang="fr-FR" sz="3400" i="1" dirty="0" smtClean="0">
                <a:latin typeface="Times New Roman" pitchFamily="18" charset="0"/>
                <a:cs typeface="Times New Roman" pitchFamily="18" charset="0"/>
              </a:rPr>
              <a:t> </a:t>
            </a:r>
            <a:r>
              <a:rPr lang="fr-FR" sz="3400" dirty="0" err="1" smtClean="0">
                <a:latin typeface="Times New Roman" pitchFamily="18" charset="0"/>
                <a:cs typeface="Times New Roman" pitchFamily="18" charset="0"/>
              </a:rPr>
              <a:t>Shirota</a:t>
            </a:r>
            <a:endParaRPr lang="fr-FR" sz="3400" dirty="0" smtClean="0">
              <a:latin typeface="Times New Roman" pitchFamily="18" charset="0"/>
              <a:cs typeface="Times New Roman" pitchFamily="18" charset="0"/>
            </a:endParaRPr>
          </a:p>
          <a:p>
            <a:pPr marL="255588" lvl="0" indent="-255588" algn="ctr">
              <a:lnSpc>
                <a:spcPct val="120000"/>
              </a:lnSpc>
              <a:spcBef>
                <a:spcPts val="400"/>
              </a:spcBef>
              <a:buClr>
                <a:schemeClr val="accent1"/>
              </a:buClr>
              <a:buSzPct val="68000"/>
              <a:buFont typeface="Wingdings" pitchFamily="2" charset="2"/>
              <a:buChar char="q"/>
            </a:pPr>
            <a:r>
              <a:rPr lang="fr-FR" sz="3400" i="1" dirty="0" smtClean="0">
                <a:latin typeface="Times New Roman" pitchFamily="18" charset="0"/>
                <a:cs typeface="Times New Roman" pitchFamily="18" charset="0"/>
              </a:rPr>
              <a:t> </a:t>
            </a:r>
            <a:r>
              <a:rPr lang="fr-FR" sz="3400" i="1" dirty="0" err="1" smtClean="0">
                <a:latin typeface="Times New Roman" pitchFamily="18" charset="0"/>
                <a:cs typeface="Times New Roman" pitchFamily="18" charset="0"/>
              </a:rPr>
              <a:t>Lactobacillus</a:t>
            </a:r>
            <a:r>
              <a:rPr lang="fr-FR" sz="3400" i="1" dirty="0" smtClean="0">
                <a:latin typeface="Times New Roman" pitchFamily="18" charset="0"/>
                <a:cs typeface="Times New Roman" pitchFamily="18" charset="0"/>
              </a:rPr>
              <a:t> </a:t>
            </a:r>
            <a:r>
              <a:rPr lang="fr-FR" sz="3400" i="1" dirty="0" err="1" smtClean="0">
                <a:latin typeface="Times New Roman" pitchFamily="18" charset="0"/>
                <a:cs typeface="Times New Roman" pitchFamily="18" charset="0"/>
              </a:rPr>
              <a:t>reuteri</a:t>
            </a:r>
            <a:endParaRPr lang="fr-FR" sz="3400" i="1" dirty="0" smtClean="0">
              <a:latin typeface="Times New Roman" pitchFamily="18" charset="0"/>
              <a:cs typeface="Times New Roman" pitchFamily="18" charset="0"/>
            </a:endParaRPr>
          </a:p>
          <a:p>
            <a:pPr marL="255588" lvl="0" indent="-255588" algn="ctr">
              <a:lnSpc>
                <a:spcPct val="120000"/>
              </a:lnSpc>
              <a:spcBef>
                <a:spcPts val="400"/>
              </a:spcBef>
              <a:buClr>
                <a:schemeClr val="accent1"/>
              </a:buClr>
              <a:buSzPct val="68000"/>
              <a:buFont typeface="Wingdings" pitchFamily="2" charset="2"/>
              <a:buChar char="q"/>
            </a:pPr>
            <a:r>
              <a:rPr lang="fr-FR" sz="3400" i="1" dirty="0" smtClean="0">
                <a:latin typeface="Times New Roman" pitchFamily="18" charset="0"/>
                <a:cs typeface="Times New Roman" pitchFamily="18" charset="0"/>
              </a:rPr>
              <a:t> </a:t>
            </a:r>
            <a:r>
              <a:rPr lang="fr-FR" sz="3400" i="1" dirty="0" err="1" smtClean="0">
                <a:latin typeface="Times New Roman" pitchFamily="18" charset="0"/>
                <a:cs typeface="Times New Roman" pitchFamily="18" charset="0"/>
              </a:rPr>
              <a:t>Bifidobacterium</a:t>
            </a:r>
            <a:r>
              <a:rPr lang="fr-FR" sz="3400" i="1" dirty="0" smtClean="0">
                <a:latin typeface="Times New Roman" pitchFamily="18" charset="0"/>
                <a:cs typeface="Times New Roman" pitchFamily="18" charset="0"/>
              </a:rPr>
              <a:t> </a:t>
            </a:r>
            <a:r>
              <a:rPr lang="fr-FR" sz="3400" i="1" dirty="0" err="1" smtClean="0">
                <a:latin typeface="Times New Roman" pitchFamily="18" charset="0"/>
                <a:cs typeface="Times New Roman" pitchFamily="18" charset="0"/>
              </a:rPr>
              <a:t>sp</a:t>
            </a:r>
            <a:r>
              <a:rPr lang="fr-FR" sz="3400" i="1" dirty="0" smtClean="0">
                <a:latin typeface="Times New Roman" pitchFamily="18" charset="0"/>
                <a:cs typeface="Times New Roman" pitchFamily="18" charset="0"/>
              </a:rPr>
              <a:t>.</a:t>
            </a:r>
            <a:endParaRPr lang="fr-FR" sz="3400" dirty="0" smtClean="0">
              <a:latin typeface="Times New Roman" pitchFamily="18" charset="0"/>
              <a:cs typeface="Times New Roman" pitchFamily="18" charset="0"/>
            </a:endParaRPr>
          </a:p>
          <a:p>
            <a:pPr marL="255588" marR="0" lvl="0" indent="-255588" algn="ctr" defTabSz="914400" rtl="0" eaLnBrk="1" fontAlgn="auto" latinLnBrk="0" hangingPunct="1">
              <a:lnSpc>
                <a:spcPct val="120000"/>
              </a:lnSpc>
              <a:spcBef>
                <a:spcPts val="400"/>
              </a:spcBef>
              <a:spcAft>
                <a:spcPts val="0"/>
              </a:spcAft>
              <a:buClr>
                <a:schemeClr val="accent1"/>
              </a:buClr>
              <a:buSzPct val="68000"/>
              <a:buFont typeface="Wingdings 3"/>
              <a:buChar char=""/>
              <a:tabLst/>
              <a:defRPr/>
            </a:pPr>
            <a:endParaRPr kumimoji="0" lang="fr-FR" sz="340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55588" marR="0" lvl="0" indent="-255588" algn="ctr" defTabSz="914400" rtl="0" eaLnBrk="1" fontAlgn="auto" latinLnBrk="0" hangingPunct="1">
              <a:lnSpc>
                <a:spcPct val="120000"/>
              </a:lnSpc>
              <a:spcBef>
                <a:spcPts val="400"/>
              </a:spcBef>
              <a:spcAft>
                <a:spcPts val="0"/>
              </a:spcAft>
              <a:buClr>
                <a:schemeClr val="accent1"/>
              </a:buClr>
              <a:buSzPct val="68000"/>
              <a:buFont typeface="Wingdings 3"/>
              <a:buChar char=""/>
              <a:tabLst/>
              <a:defRPr/>
            </a:pPr>
            <a:endParaRPr kumimoji="0" lang="fr-FR" sz="340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55588" marR="0" lvl="0" indent="-255588" algn="just" defTabSz="914400" rtl="0" eaLnBrk="1" fontAlgn="auto" latinLnBrk="0" hangingPunct="1">
              <a:lnSpc>
                <a:spcPct val="120000"/>
              </a:lnSpc>
              <a:spcBef>
                <a:spcPts val="400"/>
              </a:spcBef>
              <a:spcAft>
                <a:spcPts val="0"/>
              </a:spcAft>
              <a:buClr>
                <a:schemeClr val="accent1"/>
              </a:buClr>
              <a:buSzPct val="68000"/>
              <a:tabLst/>
              <a:defRPr/>
            </a:pPr>
            <a:endParaRPr kumimoji="0" lang="fr-FR" sz="2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7" name="Espace réservé du numéro de diapositive 6"/>
          <p:cNvSpPr>
            <a:spLocks noGrp="1"/>
          </p:cNvSpPr>
          <p:nvPr>
            <p:ph type="sldNum" sz="quarter" idx="15"/>
          </p:nvPr>
        </p:nvSpPr>
        <p:spPr/>
        <p:txBody>
          <a:bodyPr/>
          <a:lstStyle/>
          <a:p>
            <a:fld id="{155D7C1F-9CF3-4F15-8BCF-7559A24EC2DD}" type="slidenum">
              <a:rPr lang="fr-FR" smtClean="0"/>
              <a:pPr/>
              <a:t>23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481138"/>
          <a:ext cx="8229600" cy="4162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contenu 2"/>
          <p:cNvSpPr txBox="1">
            <a:spLocks/>
          </p:cNvSpPr>
          <p:nvPr/>
        </p:nvSpPr>
        <p:spPr>
          <a:xfrm>
            <a:off x="357158" y="428604"/>
            <a:ext cx="8572560" cy="5572164"/>
          </a:xfrm>
          <a:prstGeom prst="rect">
            <a:avLst/>
          </a:prstGeom>
          <a:noFill/>
        </p:spPr>
        <p:txBody>
          <a:bodyPr vert="horz">
            <a:normAutofit fontScale="85000" lnSpcReduction="10000"/>
          </a:bodyPr>
          <a:lstStyle/>
          <a:p>
            <a:pPr marL="255588" marR="0" lvl="0" indent="-255588" algn="just" defTabSz="9144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fr-FR" sz="3400" b="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MICI</a:t>
            </a:r>
            <a:r>
              <a:rPr kumimoji="0" lang="fr-FR" sz="340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255588" indent="-255588" algn="ctr">
              <a:lnSpc>
                <a:spcPct val="120000"/>
              </a:lnSpc>
              <a:spcBef>
                <a:spcPts val="400"/>
              </a:spcBef>
              <a:buClr>
                <a:schemeClr val="accent1"/>
              </a:buClr>
              <a:buSzPct val="68000"/>
              <a:buFont typeface="Wingdings" pitchFamily="2" charset="2"/>
              <a:buChar char="q"/>
              <a:defRPr/>
            </a:pPr>
            <a:r>
              <a:rPr lang="fr-FR" sz="3400" dirty="0" smtClean="0">
                <a:latin typeface="Times New Roman" pitchFamily="18" charset="0"/>
                <a:cs typeface="Times New Roman" pitchFamily="18" charset="0"/>
              </a:rPr>
              <a:t> Rectocolite hémorragique (RCH) :</a:t>
            </a:r>
          </a:p>
          <a:p>
            <a:pPr marL="255588" indent="-255588" algn="ctr">
              <a:lnSpc>
                <a:spcPct val="120000"/>
              </a:lnSpc>
              <a:spcBef>
                <a:spcPts val="400"/>
              </a:spcBef>
              <a:buClr>
                <a:schemeClr val="accent1"/>
              </a:buClr>
              <a:buSzPct val="68000"/>
              <a:defRPr/>
            </a:pPr>
            <a:r>
              <a:rPr lang="fr-FR" sz="3600" dirty="0" smtClean="0"/>
              <a:t>Différentes souches de </a:t>
            </a:r>
            <a:r>
              <a:rPr lang="fr-FR" sz="3600" i="1" dirty="0" err="1" smtClean="0"/>
              <a:t>Lactobacillus</a:t>
            </a:r>
            <a:r>
              <a:rPr lang="fr-FR" sz="3600" dirty="0" smtClean="0"/>
              <a:t>, de </a:t>
            </a:r>
            <a:r>
              <a:rPr lang="fr-FR" sz="3600" i="1" dirty="0" err="1" smtClean="0"/>
              <a:t>Bifidobacterium</a:t>
            </a:r>
            <a:r>
              <a:rPr lang="fr-FR" sz="3600" dirty="0" smtClean="0"/>
              <a:t> et de </a:t>
            </a:r>
            <a:r>
              <a:rPr lang="fr-FR" sz="3600" i="1" dirty="0" err="1" smtClean="0"/>
              <a:t>Propionibacterium</a:t>
            </a:r>
            <a:r>
              <a:rPr lang="fr-FR" sz="3600" dirty="0" smtClean="0"/>
              <a:t> ont montré des effets clairement bénéfiques sur la colite induite chez un animal.</a:t>
            </a:r>
          </a:p>
          <a:p>
            <a:pPr marL="255588" indent="-255588" algn="ctr">
              <a:lnSpc>
                <a:spcPct val="120000"/>
              </a:lnSpc>
              <a:spcBef>
                <a:spcPts val="400"/>
              </a:spcBef>
              <a:buClr>
                <a:schemeClr val="accent1"/>
              </a:buClr>
              <a:buSzPct val="68000"/>
              <a:defRPr/>
            </a:pPr>
            <a:endParaRPr lang="fr-FR" sz="3600" dirty="0" smtClean="0"/>
          </a:p>
          <a:p>
            <a:pPr algn="ctr"/>
            <a:r>
              <a:rPr lang="fr-FR" sz="3600" dirty="0" smtClean="0"/>
              <a:t>Huit souches de bactéries lactiques et bifides, ainsi que </a:t>
            </a:r>
            <a:r>
              <a:rPr lang="fr-FR" sz="3600" i="1" dirty="0" smtClean="0"/>
              <a:t>Saccharomyces </a:t>
            </a:r>
            <a:r>
              <a:rPr lang="fr-FR" sz="3600" i="1" dirty="0" err="1" smtClean="0"/>
              <a:t>boulardii</a:t>
            </a:r>
            <a:r>
              <a:rPr lang="fr-FR" sz="3600" i="1" dirty="0" smtClean="0"/>
              <a:t> </a:t>
            </a:r>
            <a:r>
              <a:rPr lang="fr-FR" sz="3600" dirty="0" smtClean="0"/>
              <a:t>ont montré une diminution importante de effets de RCH et de la </a:t>
            </a:r>
            <a:r>
              <a:rPr lang="fr-FR" sz="3600" dirty="0" err="1" smtClean="0"/>
              <a:t>pochite</a:t>
            </a:r>
            <a:r>
              <a:rPr lang="fr-FR" sz="3600" dirty="0" smtClean="0"/>
              <a:t>. </a:t>
            </a:r>
          </a:p>
          <a:p>
            <a:pPr marL="255588" indent="-255588" algn="ctr">
              <a:lnSpc>
                <a:spcPct val="120000"/>
              </a:lnSpc>
              <a:spcBef>
                <a:spcPts val="400"/>
              </a:spcBef>
              <a:buClr>
                <a:schemeClr val="accent1"/>
              </a:buClr>
              <a:buSzPct val="68000"/>
              <a:defRPr/>
            </a:pPr>
            <a:endParaRPr lang="fr-FR" sz="3600" dirty="0" smtClean="0"/>
          </a:p>
          <a:p>
            <a:pPr marL="255588" marR="0" lvl="0" indent="-255588" algn="ctr" defTabSz="914400" rtl="0" eaLnBrk="1" fontAlgn="auto" latinLnBrk="0" hangingPunct="1">
              <a:lnSpc>
                <a:spcPct val="120000"/>
              </a:lnSpc>
              <a:spcBef>
                <a:spcPts val="400"/>
              </a:spcBef>
              <a:spcAft>
                <a:spcPts val="0"/>
              </a:spcAft>
              <a:buClr>
                <a:schemeClr val="accent1"/>
              </a:buClr>
              <a:buSzPct val="68000"/>
              <a:buFont typeface="Wingdings 3"/>
              <a:buChar char=""/>
              <a:tabLst/>
              <a:defRPr/>
            </a:pPr>
            <a:endParaRPr kumimoji="0" lang="fr-FR" sz="340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55588" marR="0" lvl="0" indent="-255588" algn="ctr" defTabSz="914400" rtl="0" eaLnBrk="1" fontAlgn="auto" latinLnBrk="0" hangingPunct="1">
              <a:lnSpc>
                <a:spcPct val="120000"/>
              </a:lnSpc>
              <a:spcBef>
                <a:spcPts val="400"/>
              </a:spcBef>
              <a:spcAft>
                <a:spcPts val="0"/>
              </a:spcAft>
              <a:buClr>
                <a:schemeClr val="accent1"/>
              </a:buClr>
              <a:buSzPct val="68000"/>
              <a:tabLst/>
              <a:defRPr/>
            </a:pPr>
            <a:endParaRPr lang="fr-FR" sz="3400" dirty="0" smtClean="0">
              <a:latin typeface="Times New Roman" pitchFamily="18" charset="0"/>
              <a:cs typeface="Times New Roman" pitchFamily="18" charset="0"/>
            </a:endParaRPr>
          </a:p>
          <a:p>
            <a:pPr marL="255588" marR="0" lvl="0" indent="-255588" algn="ctr" defTabSz="914400" rtl="0" eaLnBrk="1" fontAlgn="auto" latinLnBrk="0" hangingPunct="1">
              <a:lnSpc>
                <a:spcPct val="120000"/>
              </a:lnSpc>
              <a:spcBef>
                <a:spcPts val="400"/>
              </a:spcBef>
              <a:spcAft>
                <a:spcPts val="0"/>
              </a:spcAft>
              <a:buClr>
                <a:schemeClr val="accent1"/>
              </a:buClr>
              <a:buSzPct val="68000"/>
              <a:buFont typeface="Wingdings" pitchFamily="2" charset="2"/>
              <a:buChar char="q"/>
              <a:tabLst/>
              <a:defRPr/>
            </a:pPr>
            <a:endParaRPr lang="fr-FR" sz="3400" dirty="0" smtClean="0">
              <a:latin typeface="Times New Roman" pitchFamily="18" charset="0"/>
              <a:cs typeface="Times New Roman" pitchFamily="18" charset="0"/>
            </a:endParaRPr>
          </a:p>
          <a:p>
            <a:pPr marL="255588" marR="0" lvl="0" indent="-255588" algn="ctr" defTabSz="914400" rtl="0" eaLnBrk="1" fontAlgn="auto" latinLnBrk="0" hangingPunct="1">
              <a:lnSpc>
                <a:spcPct val="120000"/>
              </a:lnSpc>
              <a:spcBef>
                <a:spcPts val="400"/>
              </a:spcBef>
              <a:spcAft>
                <a:spcPts val="0"/>
              </a:spcAft>
              <a:buClr>
                <a:schemeClr val="accent1"/>
              </a:buClr>
              <a:buSzPct val="68000"/>
              <a:buFont typeface="Wingdings" pitchFamily="2" charset="2"/>
              <a:buChar char="q"/>
              <a:tabLst/>
              <a:defRPr/>
            </a:pPr>
            <a:endParaRPr lang="fr-FR" sz="3400" dirty="0" smtClean="0">
              <a:latin typeface="Times New Roman" pitchFamily="18" charset="0"/>
              <a:cs typeface="Times New Roman" pitchFamily="18" charset="0"/>
            </a:endParaRPr>
          </a:p>
          <a:p>
            <a:pPr marL="255588" marR="0" lvl="0" indent="-255588" algn="ctr" defTabSz="914400" rtl="0" eaLnBrk="1" fontAlgn="auto" latinLnBrk="0" hangingPunct="1">
              <a:lnSpc>
                <a:spcPct val="120000"/>
              </a:lnSpc>
              <a:spcBef>
                <a:spcPts val="400"/>
              </a:spcBef>
              <a:spcAft>
                <a:spcPts val="0"/>
              </a:spcAft>
              <a:buClr>
                <a:schemeClr val="accent1"/>
              </a:buClr>
              <a:buSzPct val="68000"/>
              <a:buFont typeface="Wingdings" pitchFamily="2" charset="2"/>
              <a:buChar char="q"/>
              <a:tabLst/>
              <a:defRPr/>
            </a:pPr>
            <a:endParaRPr lang="fr-FR" sz="3400" dirty="0" smtClean="0">
              <a:latin typeface="Times New Roman" pitchFamily="18" charset="0"/>
              <a:cs typeface="Times New Roman" pitchFamily="18" charset="0"/>
            </a:endParaRPr>
          </a:p>
          <a:p>
            <a:pPr marL="255588" marR="0" lvl="0" indent="-255588" algn="ctr" defTabSz="914400" rtl="0" eaLnBrk="1" fontAlgn="auto" latinLnBrk="0" hangingPunct="1">
              <a:lnSpc>
                <a:spcPct val="120000"/>
              </a:lnSpc>
              <a:spcBef>
                <a:spcPts val="400"/>
              </a:spcBef>
              <a:spcAft>
                <a:spcPts val="0"/>
              </a:spcAft>
              <a:buClr>
                <a:schemeClr val="accent1"/>
              </a:buClr>
              <a:buSzPct val="68000"/>
              <a:tabLst/>
              <a:defRPr/>
            </a:pPr>
            <a:endParaRPr lang="fr-FR" sz="3400" dirty="0" smtClean="0">
              <a:latin typeface="Times New Roman" pitchFamily="18" charset="0"/>
              <a:cs typeface="Times New Roman" pitchFamily="18" charset="0"/>
            </a:endParaRPr>
          </a:p>
          <a:p>
            <a:pPr marL="255588" lvl="0" indent="-255588">
              <a:lnSpc>
                <a:spcPct val="120000"/>
              </a:lnSpc>
              <a:spcBef>
                <a:spcPts val="400"/>
              </a:spcBef>
              <a:buClr>
                <a:schemeClr val="accent1"/>
              </a:buClr>
              <a:buSzPct val="68000"/>
              <a:buFont typeface="Wingdings 3"/>
              <a:buChar char=""/>
            </a:pPr>
            <a:endParaRPr kumimoji="0" lang="fr-FR" sz="340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55588" marR="0" lvl="0" indent="-255588" algn="ctr" defTabSz="914400" rtl="0" eaLnBrk="1" fontAlgn="auto" latinLnBrk="0" hangingPunct="1">
              <a:lnSpc>
                <a:spcPct val="120000"/>
              </a:lnSpc>
              <a:spcBef>
                <a:spcPts val="400"/>
              </a:spcBef>
              <a:spcAft>
                <a:spcPts val="0"/>
              </a:spcAft>
              <a:buClr>
                <a:schemeClr val="accent1"/>
              </a:buClr>
              <a:buSzPct val="68000"/>
              <a:buFont typeface="Wingdings 3"/>
              <a:buChar char=""/>
              <a:tabLst/>
              <a:defRPr/>
            </a:pPr>
            <a:endParaRPr kumimoji="0" lang="fr-FR" sz="340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55588" marR="0" lvl="0" indent="-255588" algn="just" defTabSz="914400" rtl="0" eaLnBrk="1" fontAlgn="auto" latinLnBrk="0" hangingPunct="1">
              <a:lnSpc>
                <a:spcPct val="120000"/>
              </a:lnSpc>
              <a:spcBef>
                <a:spcPts val="400"/>
              </a:spcBef>
              <a:spcAft>
                <a:spcPts val="0"/>
              </a:spcAft>
              <a:buClr>
                <a:schemeClr val="accent1"/>
              </a:buClr>
              <a:buSzPct val="68000"/>
              <a:tabLst/>
              <a:defRPr/>
            </a:pPr>
            <a:endParaRPr kumimoji="0" lang="fr-FR" sz="2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7" name="Espace réservé du numéro de diapositive 6"/>
          <p:cNvSpPr>
            <a:spLocks noGrp="1"/>
          </p:cNvSpPr>
          <p:nvPr>
            <p:ph type="sldNum" sz="quarter" idx="15"/>
          </p:nvPr>
        </p:nvSpPr>
        <p:spPr/>
        <p:txBody>
          <a:bodyPr/>
          <a:lstStyle/>
          <a:p>
            <a:fld id="{155D7C1F-9CF3-4F15-8BCF-7559A24EC2DD}" type="slidenum">
              <a:rPr lang="fr-FR" smtClean="0"/>
              <a:pPr/>
              <a:t>24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4"/>
          <p:cNvSpPr>
            <a:spLocks noGrp="1"/>
          </p:cNvSpPr>
          <p:nvPr>
            <p:ph type="title"/>
          </p:nvPr>
        </p:nvSpPr>
        <p:spPr/>
        <p:txBody>
          <a:bodyPr/>
          <a:lstStyle/>
          <a:p>
            <a:endParaRPr lang="fr-FR"/>
          </a:p>
        </p:txBody>
      </p:sp>
      <p:sp>
        <p:nvSpPr>
          <p:cNvPr id="7" name="Espace réservé du numéro de diapositive 6"/>
          <p:cNvSpPr>
            <a:spLocks noGrp="1"/>
          </p:cNvSpPr>
          <p:nvPr>
            <p:ph type="sldNum" sz="quarter" idx="15"/>
          </p:nvPr>
        </p:nvSpPr>
        <p:spPr/>
        <p:txBody>
          <a:bodyPr/>
          <a:lstStyle/>
          <a:p>
            <a:fld id="{155D7C1F-9CF3-4F15-8BCF-7559A24EC2DD}" type="slidenum">
              <a:rPr lang="fr-FR" smtClean="0"/>
              <a:pPr/>
              <a:t>25</a:t>
            </a:fld>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481138"/>
          <a:ext cx="8229600" cy="4162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re 1"/>
          <p:cNvSpPr>
            <a:spLocks noGrp="1"/>
          </p:cNvSpPr>
          <p:nvPr>
            <p:ph type="title"/>
          </p:nvPr>
        </p:nvSpPr>
        <p:spPr>
          <a:xfrm>
            <a:off x="457200" y="-500090"/>
            <a:ext cx="7467600" cy="1143000"/>
          </a:xfrm>
        </p:spPr>
        <p:txBody>
          <a:bodyPr/>
          <a:lstStyle/>
          <a:p>
            <a:r>
              <a:rPr lang="fr-FR" dirty="0" smtClean="0"/>
              <a:t>Réponse :</a:t>
            </a:r>
            <a:endParaRPr lang="fr-FR" dirty="0"/>
          </a:p>
        </p:txBody>
      </p:sp>
      <p:sp>
        <p:nvSpPr>
          <p:cNvPr id="5" name="Espace réservé du contenu 2"/>
          <p:cNvSpPr txBox="1">
            <a:spLocks/>
          </p:cNvSpPr>
          <p:nvPr/>
        </p:nvSpPr>
        <p:spPr>
          <a:xfrm>
            <a:off x="357158" y="785794"/>
            <a:ext cx="8572560" cy="5572164"/>
          </a:xfrm>
          <a:prstGeom prst="rect">
            <a:avLst/>
          </a:prstGeom>
          <a:noFill/>
        </p:spPr>
        <p:txBody>
          <a:bodyPr vert="horz">
            <a:noAutofit/>
          </a:bodyPr>
          <a:lstStyle/>
          <a:p>
            <a:pPr marL="255588" marR="0" lvl="0" indent="-255588" algn="ctr" defTabSz="914400" rtl="0" eaLnBrk="1" fontAlgn="auto" latinLnBrk="0" hangingPunct="1">
              <a:lnSpc>
                <a:spcPct val="120000"/>
              </a:lnSpc>
              <a:spcBef>
                <a:spcPts val="400"/>
              </a:spcBef>
              <a:spcAft>
                <a:spcPts val="0"/>
              </a:spcAft>
              <a:buClr>
                <a:schemeClr val="accent1"/>
              </a:buClr>
              <a:buSzPct val="68000"/>
              <a:buFont typeface="Wingdings 3"/>
              <a:buChar char=""/>
              <a:tabLst/>
              <a:defRPr/>
            </a:pPr>
            <a:r>
              <a:rPr lang="fr-FR" sz="3200" dirty="0" smtClean="0">
                <a:latin typeface="Times New Roman" pitchFamily="18" charset="0"/>
                <a:cs typeface="Times New Roman" pitchFamily="18" charset="0"/>
              </a:rPr>
              <a:t>Production de substances antimicrobiennes (bactériocines, acide lactique, acide acétique, peroxyde d’hydrogène) ;</a:t>
            </a:r>
          </a:p>
          <a:p>
            <a:pPr marL="255588" lvl="0" indent="-255588" algn="ctr">
              <a:lnSpc>
                <a:spcPct val="120000"/>
              </a:lnSpc>
              <a:spcBef>
                <a:spcPts val="400"/>
              </a:spcBef>
              <a:buClr>
                <a:schemeClr val="accent1"/>
              </a:buClr>
              <a:buSzPct val="68000"/>
              <a:buFont typeface="Wingdings 3"/>
              <a:buChar char=""/>
            </a:pPr>
            <a:r>
              <a:rPr lang="fr-FR" sz="3200" dirty="0" smtClean="0">
                <a:latin typeface="Times New Roman" pitchFamily="18" charset="0"/>
                <a:cs typeface="Times New Roman" pitchFamily="18" charset="0"/>
              </a:rPr>
              <a:t>Compétition pour l’adhésion à la paroi de la muqueuse gastrique </a:t>
            </a:r>
          </a:p>
          <a:p>
            <a:pPr marL="255588" lvl="0" indent="-255588" algn="ctr">
              <a:lnSpc>
                <a:spcPct val="120000"/>
              </a:lnSpc>
              <a:spcBef>
                <a:spcPts val="400"/>
              </a:spcBef>
              <a:buClr>
                <a:schemeClr val="accent1"/>
              </a:buClr>
              <a:buSzPct val="68000"/>
            </a:pPr>
            <a:r>
              <a:rPr lang="fr-FR" sz="3200" dirty="0" smtClean="0">
                <a:latin typeface="Times New Roman" pitchFamily="18" charset="0"/>
                <a:cs typeface="Times New Roman" pitchFamily="18" charset="0"/>
              </a:rPr>
              <a:t>(rétablissement de la colonie de la muqueuse gastrique) ;</a:t>
            </a:r>
          </a:p>
          <a:p>
            <a:pPr marL="255588" lvl="0" indent="-255588" algn="ctr">
              <a:lnSpc>
                <a:spcPct val="120000"/>
              </a:lnSpc>
              <a:spcBef>
                <a:spcPts val="400"/>
              </a:spcBef>
              <a:buClr>
                <a:schemeClr val="accent1"/>
              </a:buClr>
              <a:buSzPct val="68000"/>
              <a:buFont typeface="Wingdings 3"/>
              <a:buChar char=""/>
            </a:pPr>
            <a:r>
              <a:rPr lang="fr-FR" sz="3200" dirty="0" smtClean="0">
                <a:latin typeface="Times New Roman" pitchFamily="18" charset="0"/>
                <a:cs typeface="Times New Roman" pitchFamily="18" charset="0"/>
              </a:rPr>
              <a:t>Effet de barrière de la muqueuse gastrique ;</a:t>
            </a:r>
          </a:p>
          <a:p>
            <a:pPr marL="255588" lvl="0" indent="-255588" algn="ctr">
              <a:lnSpc>
                <a:spcPct val="120000"/>
              </a:lnSpc>
              <a:spcBef>
                <a:spcPts val="400"/>
              </a:spcBef>
              <a:buClr>
                <a:schemeClr val="accent1"/>
              </a:buClr>
              <a:buSzPct val="68000"/>
              <a:buFont typeface="Wingdings 3"/>
              <a:buChar char=""/>
            </a:pPr>
            <a:r>
              <a:rPr lang="fr-FR" sz="3200" dirty="0" smtClean="0">
                <a:latin typeface="Times New Roman" pitchFamily="18" charset="0"/>
                <a:cs typeface="Times New Roman" pitchFamily="18" charset="0"/>
              </a:rPr>
              <a:t>Stimulation immunitaire.</a:t>
            </a:r>
            <a:endParaRPr kumimoji="0" lang="fr-FR" sz="320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55588" marR="0" lvl="0" indent="-255588" algn="ctr" defTabSz="914400" rtl="0" eaLnBrk="1" fontAlgn="auto" latinLnBrk="0" hangingPunct="1">
              <a:lnSpc>
                <a:spcPct val="120000"/>
              </a:lnSpc>
              <a:spcBef>
                <a:spcPts val="400"/>
              </a:spcBef>
              <a:spcAft>
                <a:spcPts val="0"/>
              </a:spcAft>
              <a:buClr>
                <a:schemeClr val="accent1"/>
              </a:buClr>
              <a:buSzPct val="68000"/>
              <a:buFont typeface="Wingdings 3"/>
              <a:buChar char=""/>
              <a:tabLst/>
              <a:defRPr/>
            </a:pPr>
            <a:endParaRPr kumimoji="0" lang="fr-FR" sz="320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55588" marR="0" lvl="0" indent="-255588" algn="just" defTabSz="914400" rtl="0" eaLnBrk="1" fontAlgn="auto" latinLnBrk="0" hangingPunct="1">
              <a:lnSpc>
                <a:spcPct val="120000"/>
              </a:lnSpc>
              <a:spcBef>
                <a:spcPts val="400"/>
              </a:spcBef>
              <a:spcAft>
                <a:spcPts val="0"/>
              </a:spcAft>
              <a:buClr>
                <a:schemeClr val="accent1"/>
              </a:buClr>
              <a:buSzPct val="68000"/>
              <a:tabLst/>
              <a:defRPr/>
            </a:pPr>
            <a:endParaRPr kumimoji="0" lang="fr-FR"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7" name="Espace réservé du numéro de diapositive 6"/>
          <p:cNvSpPr>
            <a:spLocks noGrp="1"/>
          </p:cNvSpPr>
          <p:nvPr>
            <p:ph type="sldNum" sz="quarter" idx="15"/>
          </p:nvPr>
        </p:nvSpPr>
        <p:spPr/>
        <p:txBody>
          <a:bodyPr/>
          <a:lstStyle/>
          <a:p>
            <a:fld id="{155D7C1F-9CF3-4F15-8BCF-7559A24EC2DD}" type="slidenum">
              <a:rPr lang="fr-FR" smtClean="0"/>
              <a:pPr/>
              <a:t>26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assinissa\Documents\PostDoc\Cours\Sciences Alimentaires\Aliments fonctionnels\Programme du module Aliments fonctionnels\Probiotiques, prébiotiques, fibres alimentaires et amidons résistants\Illustrations\fig7 (www.engr.mun.ca.gif"/>
          <p:cNvPicPr>
            <a:picLocks noChangeAspect="1" noChangeArrowheads="1"/>
          </p:cNvPicPr>
          <p:nvPr/>
        </p:nvPicPr>
        <p:blipFill>
          <a:blip r:embed="rId2"/>
          <a:srcRect/>
          <a:stretch>
            <a:fillRect/>
          </a:stretch>
        </p:blipFill>
        <p:spPr bwMode="auto">
          <a:xfrm>
            <a:off x="2000232" y="3829040"/>
            <a:ext cx="2049698" cy="2700000"/>
          </a:xfrm>
          <a:prstGeom prst="rect">
            <a:avLst/>
          </a:prstGeom>
          <a:noFill/>
        </p:spPr>
      </p:pic>
      <p:pic>
        <p:nvPicPr>
          <p:cNvPr id="1027" name="Picture 3" descr="C:\Users\massinissa\Documents\PostDoc\Cours\Sciences Alimentaires\Aliments fonctionnels\Programme du module Aliments fonctionnels\Probiotiques, prébiotiques, fibres alimentaires et amidons résistants\Illustrations\image1_w (www.intechopen.com.jpg"/>
          <p:cNvPicPr>
            <a:picLocks noChangeAspect="1" noChangeArrowheads="1"/>
          </p:cNvPicPr>
          <p:nvPr/>
        </p:nvPicPr>
        <p:blipFill>
          <a:blip r:embed="rId3"/>
          <a:srcRect l="13626" r="10220" b="7395"/>
          <a:stretch>
            <a:fillRect/>
          </a:stretch>
        </p:blipFill>
        <p:spPr bwMode="auto">
          <a:xfrm>
            <a:off x="4407120" y="4114792"/>
            <a:ext cx="3194043" cy="2000264"/>
          </a:xfrm>
          <a:prstGeom prst="rect">
            <a:avLst/>
          </a:prstGeom>
          <a:noFill/>
        </p:spPr>
      </p:pic>
      <p:sp>
        <p:nvSpPr>
          <p:cNvPr id="10" name="Titre 1"/>
          <p:cNvSpPr>
            <a:spLocks noGrp="1"/>
          </p:cNvSpPr>
          <p:nvPr>
            <p:ph type="title"/>
          </p:nvPr>
        </p:nvSpPr>
        <p:spPr>
          <a:xfrm>
            <a:off x="485804" y="-24"/>
            <a:ext cx="8229600" cy="1143000"/>
          </a:xfrm>
        </p:spPr>
        <p:txBody>
          <a:bodyPr/>
          <a:lstStyle/>
          <a:p>
            <a:r>
              <a:rPr lang="fr-FR" dirty="0" smtClean="0"/>
              <a:t>Réponse :</a:t>
            </a:r>
            <a:endParaRPr lang="fr-FR" dirty="0"/>
          </a:p>
        </p:txBody>
      </p:sp>
      <p:sp>
        <p:nvSpPr>
          <p:cNvPr id="11" name="Espace réservé du contenu 10"/>
          <p:cNvSpPr>
            <a:spLocks noGrp="1"/>
          </p:cNvSpPr>
          <p:nvPr>
            <p:ph idx="1"/>
          </p:nvPr>
        </p:nvSpPr>
        <p:spPr>
          <a:xfrm>
            <a:off x="428596" y="1285860"/>
            <a:ext cx="7467600" cy="4873752"/>
          </a:xfrm>
        </p:spPr>
        <p:txBody>
          <a:bodyPr/>
          <a:lstStyle/>
          <a:p>
            <a:r>
              <a:rPr lang="fr-FR" dirty="0" smtClean="0"/>
              <a:t>Production de substances antimicrobiennes</a:t>
            </a:r>
          </a:p>
          <a:p>
            <a:pPr algn="ctr">
              <a:buNone/>
            </a:pPr>
            <a:r>
              <a:rPr lang="fr-FR" dirty="0" smtClean="0"/>
              <a:t> (bactériocines, acide lactique et le peroxyde d’hydrogène) ;</a:t>
            </a:r>
          </a:p>
          <a:p>
            <a:pPr algn="ctr"/>
            <a:r>
              <a:rPr lang="fr-FR" dirty="0" smtClean="0"/>
              <a:t>Inhibition de l’</a:t>
            </a:r>
            <a:r>
              <a:rPr lang="fr-FR" dirty="0" err="1" smtClean="0"/>
              <a:t>uréase</a:t>
            </a:r>
            <a:r>
              <a:rPr lang="fr-FR" dirty="0" smtClean="0"/>
              <a:t> de </a:t>
            </a:r>
            <a:r>
              <a:rPr lang="fr-FR" i="1" dirty="0" err="1" smtClean="0"/>
              <a:t>Helicobacter</a:t>
            </a:r>
            <a:r>
              <a:rPr lang="fr-FR" i="1" dirty="0" smtClean="0"/>
              <a:t> </a:t>
            </a:r>
            <a:r>
              <a:rPr lang="fr-FR" i="1" dirty="0" err="1" smtClean="0"/>
              <a:t>pylori</a:t>
            </a:r>
            <a:r>
              <a:rPr lang="fr-FR" i="1" dirty="0" smtClean="0"/>
              <a:t> </a:t>
            </a:r>
            <a:r>
              <a:rPr lang="fr-FR" dirty="0" smtClean="0"/>
              <a:t>par l’acide lactique, ce qui induit à l’abaissement du pH gastrique ;</a:t>
            </a:r>
          </a:p>
          <a:p>
            <a:pPr algn="ctr"/>
            <a:endParaRPr lang="fr-FR" dirty="0"/>
          </a:p>
        </p:txBody>
      </p:sp>
      <p:sp>
        <p:nvSpPr>
          <p:cNvPr id="12" name="ZoneTexte 11"/>
          <p:cNvSpPr txBox="1"/>
          <p:nvPr/>
        </p:nvSpPr>
        <p:spPr>
          <a:xfrm>
            <a:off x="4335682" y="6102914"/>
            <a:ext cx="714380" cy="369332"/>
          </a:xfrm>
          <a:prstGeom prst="rect">
            <a:avLst/>
          </a:prstGeom>
          <a:noFill/>
        </p:spPr>
        <p:txBody>
          <a:bodyPr wrap="square" rtlCol="0">
            <a:spAutoFit/>
          </a:bodyPr>
          <a:lstStyle/>
          <a:p>
            <a:r>
              <a:rPr lang="fr-FR" dirty="0" smtClean="0"/>
              <a:t>Urée</a:t>
            </a:r>
            <a:endParaRPr lang="fr-FR" dirty="0"/>
          </a:p>
        </p:txBody>
      </p:sp>
      <p:sp>
        <p:nvSpPr>
          <p:cNvPr id="13" name="ZoneTexte 12"/>
          <p:cNvSpPr txBox="1"/>
          <p:nvPr/>
        </p:nvSpPr>
        <p:spPr>
          <a:xfrm>
            <a:off x="6050194" y="6102914"/>
            <a:ext cx="1571636" cy="369332"/>
          </a:xfrm>
          <a:prstGeom prst="rect">
            <a:avLst/>
          </a:prstGeom>
          <a:noFill/>
        </p:spPr>
        <p:txBody>
          <a:bodyPr wrap="square" rtlCol="0">
            <a:spAutoFit/>
          </a:bodyPr>
          <a:lstStyle/>
          <a:p>
            <a:r>
              <a:rPr lang="fr-FR" dirty="0" smtClean="0"/>
              <a:t>Ammoniac</a:t>
            </a:r>
            <a:endParaRPr lang="fr-FR" dirty="0"/>
          </a:p>
        </p:txBody>
      </p:sp>
      <p:sp>
        <p:nvSpPr>
          <p:cNvPr id="14" name="Ellipse 13"/>
          <p:cNvSpPr/>
          <p:nvPr/>
        </p:nvSpPr>
        <p:spPr>
          <a:xfrm>
            <a:off x="6357950" y="4900610"/>
            <a:ext cx="571504" cy="428628"/>
          </a:xfrm>
          <a:prstGeom prst="ellipse">
            <a:avLst/>
          </a:prstGeom>
          <a:solidFill>
            <a:schemeClr val="accent1">
              <a:alpha val="3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Forme 15"/>
          <p:cNvCxnSpPr/>
          <p:nvPr/>
        </p:nvCxnSpPr>
        <p:spPr>
          <a:xfrm rot="5400000">
            <a:off x="5286380" y="4043354"/>
            <a:ext cx="71438" cy="26432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Espace réservé du numéro de diapositive 16"/>
          <p:cNvSpPr>
            <a:spLocks noGrp="1"/>
          </p:cNvSpPr>
          <p:nvPr>
            <p:ph type="sldNum" sz="quarter" idx="15"/>
          </p:nvPr>
        </p:nvSpPr>
        <p:spPr/>
        <p:txBody>
          <a:bodyPr/>
          <a:lstStyle/>
          <a:p>
            <a:fld id="{155D7C1F-9CF3-4F15-8BCF-7559A24EC2DD}" type="slidenum">
              <a:rPr lang="fr-FR" smtClean="0"/>
              <a:pPr/>
              <a:t>27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1000"/>
                                        <p:tgtEl>
                                          <p:spTgt spid="11">
                                            <p:txEl>
                                              <p:pRg st="2" end="2"/>
                                            </p:txEl>
                                          </p:spTgt>
                                        </p:tgtEl>
                                      </p:cBhvr>
                                    </p:animEffect>
                                    <p:anim calcmode="lin" valueType="num">
                                      <p:cBhvr>
                                        <p:cTn id="2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fade">
                                      <p:cBhvr>
                                        <p:cTn id="24" dur="1000"/>
                                        <p:tgtEl>
                                          <p:spTgt spid="1027"/>
                                        </p:tgtEl>
                                      </p:cBhvr>
                                    </p:animEffect>
                                    <p:anim calcmode="lin" valueType="num">
                                      <p:cBhvr>
                                        <p:cTn id="25" dur="1000" fill="hold"/>
                                        <p:tgtEl>
                                          <p:spTgt spid="1027"/>
                                        </p:tgtEl>
                                        <p:attrNameLst>
                                          <p:attrName>ppt_x</p:attrName>
                                        </p:attrNameLst>
                                      </p:cBhvr>
                                      <p:tavLst>
                                        <p:tav tm="0">
                                          <p:val>
                                            <p:strVal val="#ppt_x"/>
                                          </p:val>
                                        </p:tav>
                                        <p:tav tm="100000">
                                          <p:val>
                                            <p:strVal val="#ppt_x"/>
                                          </p:val>
                                        </p:tav>
                                      </p:tavLst>
                                    </p:anim>
                                    <p:anim calcmode="lin" valueType="num">
                                      <p:cBhvr>
                                        <p:cTn id="26" dur="1000" fill="hold"/>
                                        <p:tgtEl>
                                          <p:spTgt spid="1027"/>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2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3" name="Titre 2"/>
          <p:cNvSpPr>
            <a:spLocks noGrp="1"/>
          </p:cNvSpPr>
          <p:nvPr>
            <p:ph type="title"/>
          </p:nvPr>
        </p:nvSpPr>
        <p:spPr/>
        <p:txBody>
          <a:bodyPr/>
          <a:lstStyle/>
          <a:p>
            <a:endParaRPr lang="fr-FR"/>
          </a:p>
        </p:txBody>
      </p:sp>
      <p:pic>
        <p:nvPicPr>
          <p:cNvPr id="4" name="Espace réservé du contenu 8" descr="helicobacter_infection_reference.jpg"/>
          <p:cNvPicPr>
            <a:picLocks noChangeAspect="1"/>
          </p:cNvPicPr>
          <p:nvPr/>
        </p:nvPicPr>
        <p:blipFill>
          <a:blip r:embed="rId2"/>
          <a:stretch>
            <a:fillRect/>
          </a:stretch>
        </p:blipFill>
        <p:spPr>
          <a:xfrm>
            <a:off x="391498" y="-428652"/>
            <a:ext cx="7752402" cy="7452000"/>
          </a:xfrm>
          <a:prstGeom prst="rect">
            <a:avLst/>
          </a:prstGeom>
        </p:spPr>
      </p:pic>
      <p:sp>
        <p:nvSpPr>
          <p:cNvPr id="5" name="Rectangle 4"/>
          <p:cNvSpPr/>
          <p:nvPr/>
        </p:nvSpPr>
        <p:spPr>
          <a:xfrm>
            <a:off x="0" y="5715016"/>
            <a:ext cx="500034" cy="1357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p:cNvSpPr>
            <a:spLocks noGrp="1"/>
          </p:cNvSpPr>
          <p:nvPr>
            <p:ph type="sldNum" sz="quarter" idx="15"/>
          </p:nvPr>
        </p:nvSpPr>
        <p:spPr/>
        <p:txBody>
          <a:bodyPr/>
          <a:lstStyle/>
          <a:p>
            <a:fld id="{155D7C1F-9CF3-4F15-8BCF-7559A24EC2DD}" type="slidenum">
              <a:rPr lang="fr-FR" smtClean="0"/>
              <a:pPr/>
              <a:t>28</a:t>
            </a:fld>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p:nvPr>
        </p:nvSpPr>
        <p:spPr>
          <a:xfrm>
            <a:off x="457200" y="274638"/>
            <a:ext cx="8229600" cy="1143000"/>
          </a:xfrm>
        </p:spPr>
        <p:txBody>
          <a:bodyPr/>
          <a:lstStyle/>
          <a:p>
            <a:r>
              <a:rPr lang="fr-FR" dirty="0" smtClean="0"/>
              <a:t>Réponse (suite) :</a:t>
            </a:r>
            <a:endParaRPr lang="fr-FR" dirty="0"/>
          </a:p>
        </p:txBody>
      </p:sp>
      <p:sp>
        <p:nvSpPr>
          <p:cNvPr id="11" name="Espace réservé du contenu 10"/>
          <p:cNvSpPr>
            <a:spLocks noGrp="1"/>
          </p:cNvSpPr>
          <p:nvPr>
            <p:ph idx="1"/>
          </p:nvPr>
        </p:nvSpPr>
        <p:spPr>
          <a:xfrm>
            <a:off x="357158" y="1357298"/>
            <a:ext cx="8358246" cy="5376672"/>
          </a:xfrm>
        </p:spPr>
        <p:txBody>
          <a:bodyPr>
            <a:normAutofit/>
          </a:bodyPr>
          <a:lstStyle/>
          <a:p>
            <a:pPr algn="ctr"/>
            <a:r>
              <a:rPr lang="fr-FR" dirty="0" smtClean="0"/>
              <a:t>Compétition des probiotiques avec </a:t>
            </a:r>
            <a:r>
              <a:rPr lang="fr-FR" i="1" dirty="0" err="1" smtClean="0"/>
              <a:t>Helicobacter</a:t>
            </a:r>
            <a:r>
              <a:rPr lang="fr-FR" i="1" dirty="0" smtClean="0"/>
              <a:t> </a:t>
            </a:r>
            <a:r>
              <a:rPr lang="fr-FR" i="1" dirty="0" err="1" smtClean="0"/>
              <a:t>pylori</a:t>
            </a:r>
            <a:r>
              <a:rPr lang="fr-FR" i="1" dirty="0" smtClean="0"/>
              <a:t>  </a:t>
            </a:r>
            <a:r>
              <a:rPr lang="fr-FR" dirty="0" smtClean="0"/>
              <a:t>pour l’adhésion à la paroi gastrique ;</a:t>
            </a:r>
          </a:p>
          <a:p>
            <a:pPr algn="ctr"/>
            <a:r>
              <a:rPr lang="fr-FR" dirty="0" smtClean="0"/>
              <a:t>Effet de barrière de la muqueuse gastrique (réduction des propriétés d’adhésion de </a:t>
            </a:r>
            <a:r>
              <a:rPr lang="fr-FR" i="1" dirty="0" err="1" smtClean="0"/>
              <a:t>Helicobacter</a:t>
            </a:r>
            <a:r>
              <a:rPr lang="fr-FR" i="1" dirty="0" smtClean="0"/>
              <a:t> </a:t>
            </a:r>
            <a:r>
              <a:rPr lang="fr-FR" i="1" dirty="0" err="1" smtClean="0"/>
              <a:t>pylori</a:t>
            </a:r>
            <a:r>
              <a:rPr lang="fr-FR" i="1" dirty="0" smtClean="0"/>
              <a:t> </a:t>
            </a:r>
            <a:r>
              <a:rPr lang="fr-FR" dirty="0" smtClean="0"/>
              <a:t>sur la muqueuse gastrique par la </a:t>
            </a:r>
            <a:r>
              <a:rPr lang="fr-FR" b="1" dirty="0" smtClean="0"/>
              <a:t>mucine</a:t>
            </a:r>
            <a:r>
              <a:rPr lang="fr-FR" dirty="0" smtClean="0"/>
              <a:t> sécrétée par les cellules épithéliales) ;</a:t>
            </a:r>
          </a:p>
          <a:p>
            <a:pPr algn="ctr">
              <a:buNone/>
            </a:pPr>
            <a:r>
              <a:rPr lang="fr-FR" dirty="0" smtClean="0"/>
              <a:t>Quelques souche de </a:t>
            </a:r>
            <a:r>
              <a:rPr lang="fr-FR" i="1" dirty="0" err="1" smtClean="0"/>
              <a:t>Lactobacillus</a:t>
            </a:r>
            <a:r>
              <a:rPr lang="fr-FR" dirty="0" smtClean="0"/>
              <a:t>  augmentent l’expression des gènes de la mucine </a:t>
            </a:r>
          </a:p>
          <a:p>
            <a:pPr algn="ctr">
              <a:buNone/>
            </a:pPr>
            <a:r>
              <a:rPr lang="fr-FR" dirty="0" smtClean="0"/>
              <a:t>(ces gènes peuvent être réprimés par </a:t>
            </a:r>
          </a:p>
          <a:p>
            <a:pPr algn="ctr">
              <a:buNone/>
            </a:pPr>
            <a:r>
              <a:rPr lang="fr-FR" i="1" dirty="0" smtClean="0"/>
              <a:t>               </a:t>
            </a:r>
            <a:r>
              <a:rPr lang="fr-FR" i="1" dirty="0" err="1" smtClean="0"/>
              <a:t>Helicobacter</a:t>
            </a:r>
            <a:r>
              <a:rPr lang="fr-FR" i="1" dirty="0" smtClean="0"/>
              <a:t> </a:t>
            </a:r>
            <a:r>
              <a:rPr lang="fr-FR" i="1" dirty="0" err="1" smtClean="0"/>
              <a:t>pylori</a:t>
            </a:r>
            <a:r>
              <a:rPr lang="fr-FR" i="1" dirty="0" smtClean="0"/>
              <a:t> </a:t>
            </a:r>
            <a:r>
              <a:rPr lang="fr-FR" dirty="0" smtClean="0"/>
              <a:t>lors de l’infection);</a:t>
            </a:r>
          </a:p>
          <a:p>
            <a:pPr algn="ctr"/>
            <a:endParaRPr lang="fr-FR" dirty="0"/>
          </a:p>
        </p:txBody>
      </p:sp>
      <p:sp>
        <p:nvSpPr>
          <p:cNvPr id="5" name="Espace réservé du numéro de diapositive 4"/>
          <p:cNvSpPr>
            <a:spLocks noGrp="1"/>
          </p:cNvSpPr>
          <p:nvPr>
            <p:ph type="sldNum" sz="quarter" idx="15"/>
          </p:nvPr>
        </p:nvSpPr>
        <p:spPr/>
        <p:txBody>
          <a:bodyPr/>
          <a:lstStyle/>
          <a:p>
            <a:fld id="{155D7C1F-9CF3-4F15-8BCF-7559A24EC2DD}" type="slidenum">
              <a:rPr lang="fr-FR" smtClean="0"/>
              <a:pPr/>
              <a:t>29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92"/>
            <a:ext cx="7829576" cy="1143000"/>
          </a:xfrm>
        </p:spPr>
        <p:txBody>
          <a:bodyPr>
            <a:normAutofit/>
          </a:bodyPr>
          <a:lstStyle/>
          <a:p>
            <a:pPr algn="ctr"/>
            <a:r>
              <a:rPr lang="fr-FR" sz="4000" dirty="0" smtClean="0">
                <a:effectLst>
                  <a:outerShdw blurRad="38100" dist="38100" dir="2700000" algn="tl">
                    <a:srgbClr val="000000">
                      <a:alpha val="43137"/>
                    </a:srgbClr>
                  </a:outerShdw>
                </a:effectLst>
              </a:rPr>
              <a:t>Pré-</a:t>
            </a:r>
            <a:r>
              <a:rPr lang="fr-FR" sz="4000" dirty="0" err="1" smtClean="0">
                <a:effectLst>
                  <a:outerShdw blurRad="38100" dist="38100" dir="2700000" algn="tl">
                    <a:srgbClr val="000000">
                      <a:alpha val="43137"/>
                    </a:srgbClr>
                  </a:outerShdw>
                </a:effectLst>
              </a:rPr>
              <a:t>recquis</a:t>
            </a:r>
            <a:endParaRPr lang="fr-FR" sz="40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1"/>
          </p:nvPr>
        </p:nvSpPr>
        <p:spPr>
          <a:xfrm>
            <a:off x="285720" y="1214422"/>
            <a:ext cx="8286808" cy="3643338"/>
          </a:xfrm>
        </p:spPr>
        <p:txBody>
          <a:bodyPr>
            <a:noAutofit/>
          </a:bodyPr>
          <a:lstStyle/>
          <a:p>
            <a:pPr algn="just"/>
            <a:r>
              <a:rPr lang="fr-FR" sz="3200" dirty="0" smtClean="0"/>
              <a:t> Avoir des connaissances sur le concept des aliments fonctionnels ;</a:t>
            </a:r>
          </a:p>
          <a:p>
            <a:pPr algn="just"/>
            <a:r>
              <a:rPr lang="fr-FR" sz="3200" dirty="0" smtClean="0"/>
              <a:t> Avoir des connaissances de base sur les micro-organismes colonisant le tube digestif.</a:t>
            </a:r>
          </a:p>
          <a:p>
            <a:pPr marL="633413" indent="-273050">
              <a:buNone/>
            </a:pPr>
            <a:endParaRPr lang="fr-FR" sz="3200" dirty="0" smtClean="0">
              <a:latin typeface="+mj-lt"/>
              <a:cs typeface="Times New Roman" pitchFamily="18" charset="0"/>
            </a:endParaRPr>
          </a:p>
          <a:p>
            <a:pPr marL="633413" indent="-273050">
              <a:buNone/>
            </a:pPr>
            <a:endParaRPr lang="fr-FR" sz="3200" dirty="0">
              <a:latin typeface="+mj-lt"/>
              <a:cs typeface="Times New Roman" pitchFamily="18" charset="0"/>
            </a:endParaRPr>
          </a:p>
        </p:txBody>
      </p:sp>
      <p:sp>
        <p:nvSpPr>
          <p:cNvPr id="6" name="Espace réservé du numéro de diapositive 5"/>
          <p:cNvSpPr>
            <a:spLocks noGrp="1"/>
          </p:cNvSpPr>
          <p:nvPr>
            <p:ph type="sldNum" sz="quarter" idx="15"/>
          </p:nvPr>
        </p:nvSpPr>
        <p:spPr/>
        <p:txBody>
          <a:bodyPr/>
          <a:lstStyle/>
          <a:p>
            <a:fld id="{155D7C1F-9CF3-4F15-8BCF-7559A24EC2DD}" type="slidenum">
              <a:rPr lang="fr-FR" smtClean="0"/>
              <a:pPr/>
              <a:t>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ssinissa\Documents\PostDoc\Cours\Sciences Alimentaires\Aliments fonctionnels\Programme du module Aliments fonctionnels\Probiotiques, prébiotiques, fibres alimentaires et amidons résistants\Illustrations\h_pylori_f (www.nsf.gov.jpg"/>
          <p:cNvPicPr>
            <a:picLocks noChangeAspect="1" noChangeArrowheads="1"/>
          </p:cNvPicPr>
          <p:nvPr/>
        </p:nvPicPr>
        <p:blipFill>
          <a:blip r:embed="rId2"/>
          <a:srcRect l="1233" t="25458" r="48008" b="11943"/>
          <a:stretch>
            <a:fillRect/>
          </a:stretch>
        </p:blipFill>
        <p:spPr bwMode="auto">
          <a:xfrm>
            <a:off x="-34" y="137958"/>
            <a:ext cx="8684426" cy="6732000"/>
          </a:xfrm>
          <a:prstGeom prst="rect">
            <a:avLst/>
          </a:prstGeom>
          <a:noFill/>
        </p:spPr>
      </p:pic>
      <p:sp>
        <p:nvSpPr>
          <p:cNvPr id="4" name="Espace réservé du numéro de diapositive 3"/>
          <p:cNvSpPr>
            <a:spLocks noGrp="1"/>
          </p:cNvSpPr>
          <p:nvPr>
            <p:ph type="sldNum" sz="quarter" idx="15"/>
          </p:nvPr>
        </p:nvSpPr>
        <p:spPr/>
        <p:txBody>
          <a:bodyPr/>
          <a:lstStyle/>
          <a:p>
            <a:fld id="{155D7C1F-9CF3-4F15-8BCF-7559A24EC2DD}" type="slidenum">
              <a:rPr lang="fr-FR" smtClean="0"/>
              <a:pPr/>
              <a:t>30</a:t>
            </a:fld>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p:nvPr>
        </p:nvSpPr>
        <p:spPr>
          <a:xfrm>
            <a:off x="457200" y="274638"/>
            <a:ext cx="8229600" cy="1143000"/>
          </a:xfrm>
        </p:spPr>
        <p:txBody>
          <a:bodyPr/>
          <a:lstStyle/>
          <a:p>
            <a:r>
              <a:rPr lang="fr-FR" dirty="0" smtClean="0"/>
              <a:t>Réponse (suite) :</a:t>
            </a:r>
            <a:endParaRPr lang="fr-FR" dirty="0"/>
          </a:p>
        </p:txBody>
      </p:sp>
      <p:sp>
        <p:nvSpPr>
          <p:cNvPr id="11" name="Espace réservé du contenu 10"/>
          <p:cNvSpPr>
            <a:spLocks noGrp="1"/>
          </p:cNvSpPr>
          <p:nvPr>
            <p:ph idx="1"/>
          </p:nvPr>
        </p:nvSpPr>
        <p:spPr>
          <a:xfrm>
            <a:off x="457200" y="1481328"/>
            <a:ext cx="8229600" cy="5376672"/>
          </a:xfrm>
        </p:spPr>
        <p:txBody>
          <a:bodyPr>
            <a:normAutofit/>
          </a:bodyPr>
          <a:lstStyle/>
          <a:p>
            <a:pPr algn="ctr"/>
            <a:r>
              <a:rPr lang="fr-FR" dirty="0" smtClean="0"/>
              <a:t>Stimulation immunitaire </a:t>
            </a:r>
          </a:p>
          <a:p>
            <a:pPr algn="ctr">
              <a:buNone/>
            </a:pPr>
            <a:r>
              <a:rPr lang="fr-FR" dirty="0" smtClean="0"/>
              <a:t>(stimulation de la production locale </a:t>
            </a:r>
          </a:p>
          <a:p>
            <a:pPr algn="ctr">
              <a:buNone/>
            </a:pPr>
            <a:r>
              <a:rPr lang="fr-FR" dirty="0" smtClean="0"/>
              <a:t>des immunoglobulines</a:t>
            </a:r>
            <a:r>
              <a:rPr lang="fr-FR" b="1" dirty="0" smtClean="0"/>
              <a:t> </a:t>
            </a:r>
            <a:r>
              <a:rPr lang="fr-FR" b="1" dirty="0" err="1" smtClean="0"/>
              <a:t>IgA</a:t>
            </a:r>
            <a:r>
              <a:rPr lang="fr-FR" b="1" dirty="0" smtClean="0"/>
              <a:t> </a:t>
            </a:r>
            <a:r>
              <a:rPr lang="fr-FR" dirty="0" smtClean="0"/>
              <a:t>qui renforcent </a:t>
            </a:r>
          </a:p>
          <a:p>
            <a:pPr algn="ctr">
              <a:buNone/>
            </a:pPr>
            <a:r>
              <a:rPr lang="fr-FR" dirty="0" smtClean="0"/>
              <a:t>  la barrière de la muqueuse gastrique).</a:t>
            </a:r>
          </a:p>
          <a:p>
            <a:pPr algn="ctr"/>
            <a:endParaRPr lang="fr-FR" dirty="0"/>
          </a:p>
        </p:txBody>
      </p:sp>
      <p:sp>
        <p:nvSpPr>
          <p:cNvPr id="5" name="Espace réservé du numéro de diapositive 4"/>
          <p:cNvSpPr>
            <a:spLocks noGrp="1"/>
          </p:cNvSpPr>
          <p:nvPr>
            <p:ph type="sldNum" sz="quarter" idx="15"/>
          </p:nvPr>
        </p:nvSpPr>
        <p:spPr/>
        <p:txBody>
          <a:bodyPr/>
          <a:lstStyle/>
          <a:p>
            <a:fld id="{155D7C1F-9CF3-4F15-8BCF-7559A24EC2DD}" type="slidenum">
              <a:rPr lang="fr-FR" smtClean="0"/>
              <a:pPr/>
              <a:t>31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1000"/>
                                        <p:tgtEl>
                                          <p:spTgt spid="11">
                                            <p:txEl>
                                              <p:pRg st="2" end="2"/>
                                            </p:txEl>
                                          </p:spTgt>
                                        </p:tgtEl>
                                      </p:cBhvr>
                                    </p:animEffect>
                                    <p:anim calcmode="lin" valueType="num">
                                      <p:cBhvr>
                                        <p:cTn id="1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1000"/>
                                        <p:tgtEl>
                                          <p:spTgt spid="11">
                                            <p:txEl>
                                              <p:pRg st="3" end="3"/>
                                            </p:txEl>
                                          </p:spTgt>
                                        </p:tgtEl>
                                      </p:cBhvr>
                                    </p:animEffect>
                                    <p:anim calcmode="lin" valueType="num">
                                      <p:cBhvr>
                                        <p:cTn id="2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643578"/>
            <a:ext cx="7000892" cy="1214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1"/>
          <p:cNvSpPr>
            <a:spLocks noGrp="1"/>
          </p:cNvSpPr>
          <p:nvPr>
            <p:ph idx="1"/>
          </p:nvPr>
        </p:nvSpPr>
        <p:spPr/>
        <p:txBody>
          <a:bodyPr/>
          <a:lstStyle/>
          <a:p>
            <a:endParaRPr lang="fr-FR"/>
          </a:p>
        </p:txBody>
      </p:sp>
      <p:sp>
        <p:nvSpPr>
          <p:cNvPr id="3" name="Titre 2"/>
          <p:cNvSpPr>
            <a:spLocks noGrp="1"/>
          </p:cNvSpPr>
          <p:nvPr>
            <p:ph type="title"/>
          </p:nvPr>
        </p:nvSpPr>
        <p:spPr/>
        <p:txBody>
          <a:bodyPr/>
          <a:lstStyle/>
          <a:p>
            <a:endParaRPr lang="fr-FR"/>
          </a:p>
        </p:txBody>
      </p:sp>
      <p:pic>
        <p:nvPicPr>
          <p:cNvPr id="3074" name="Picture 2" descr="C:\Users\massinissa\Documents\PostDoc\Cours\Sciences Alimentaires\Aliments fonctionnels\Programme du module Aliments fonctionnels\Probiotiques, prébiotiques, fibres alimentaires et amidons résistants\Illustrations\F8.large (erj.ersjournals.com.jpg"/>
          <p:cNvPicPr>
            <a:picLocks noChangeAspect="1" noChangeArrowheads="1"/>
          </p:cNvPicPr>
          <p:nvPr/>
        </p:nvPicPr>
        <p:blipFill>
          <a:blip r:embed="rId2"/>
          <a:srcRect/>
          <a:stretch>
            <a:fillRect/>
          </a:stretch>
        </p:blipFill>
        <p:spPr bwMode="auto">
          <a:xfrm>
            <a:off x="1302811" y="71414"/>
            <a:ext cx="6912527" cy="6696000"/>
          </a:xfrm>
          <a:prstGeom prst="rect">
            <a:avLst/>
          </a:prstGeom>
          <a:noFill/>
        </p:spPr>
      </p:pic>
      <p:sp>
        <p:nvSpPr>
          <p:cNvPr id="7" name="Espace réservé du numéro de diapositive 6"/>
          <p:cNvSpPr>
            <a:spLocks noGrp="1"/>
          </p:cNvSpPr>
          <p:nvPr>
            <p:ph type="sldNum" sz="quarter" idx="15"/>
          </p:nvPr>
        </p:nvSpPr>
        <p:spPr/>
        <p:txBody>
          <a:bodyPr/>
          <a:lstStyle/>
          <a:p>
            <a:fld id="{155D7C1F-9CF3-4F15-8BCF-7559A24EC2DD}" type="slidenum">
              <a:rPr lang="fr-FR" smtClean="0"/>
              <a:pPr/>
              <a:t>32</a:t>
            </a:fld>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a:spLocks noGrp="1"/>
          </p:cNvSpPr>
          <p:nvPr>
            <p:ph type="title"/>
          </p:nvPr>
        </p:nvSpPr>
        <p:spPr>
          <a:xfrm>
            <a:off x="71406" y="-285776"/>
            <a:ext cx="7467600" cy="1143000"/>
          </a:xfrm>
        </p:spPr>
        <p:txBody>
          <a:bodyPr/>
          <a:lstStyle/>
          <a:p>
            <a:r>
              <a:rPr lang="fr-FR" dirty="0" smtClean="0"/>
              <a:t>6. Dose à administrer</a:t>
            </a:r>
            <a:endParaRPr lang="fr-FR" dirty="0"/>
          </a:p>
        </p:txBody>
      </p:sp>
      <p:sp>
        <p:nvSpPr>
          <p:cNvPr id="8" name="Rectangle 7"/>
          <p:cNvSpPr/>
          <p:nvPr/>
        </p:nvSpPr>
        <p:spPr>
          <a:xfrm>
            <a:off x="2071670" y="1071546"/>
            <a:ext cx="4214842" cy="714380"/>
          </a:xfrm>
          <a:prstGeom prst="rect">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solidFill>
                  <a:schemeClr val="bg1"/>
                </a:solidFill>
              </a:rPr>
              <a:t>Doses de probiotiques nécessaire</a:t>
            </a:r>
            <a:endParaRPr lang="fr-FR" sz="2400" dirty="0">
              <a:solidFill>
                <a:schemeClr val="bg1"/>
              </a:solidFill>
            </a:endParaRPr>
          </a:p>
        </p:txBody>
      </p:sp>
      <p:cxnSp>
        <p:nvCxnSpPr>
          <p:cNvPr id="10" name="Connecteur droit avec flèche 9"/>
          <p:cNvCxnSpPr>
            <a:stCxn id="16" idx="1"/>
            <a:endCxn id="17" idx="0"/>
          </p:cNvCxnSpPr>
          <p:nvPr/>
        </p:nvCxnSpPr>
        <p:spPr>
          <a:xfrm rot="10800000" flipV="1">
            <a:off x="1760034" y="2290368"/>
            <a:ext cx="1168892" cy="4242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16" idx="3"/>
            <a:endCxn id="20" idx="0"/>
          </p:cNvCxnSpPr>
          <p:nvPr/>
        </p:nvCxnSpPr>
        <p:spPr>
          <a:xfrm>
            <a:off x="5429256" y="2290369"/>
            <a:ext cx="1331438" cy="3528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14"/>
          <p:cNvCxnSpPr>
            <a:stCxn id="8" idx="2"/>
            <a:endCxn id="16" idx="0"/>
          </p:cNvCxnSpPr>
          <p:nvPr/>
        </p:nvCxnSpPr>
        <p:spPr>
          <a:xfrm rot="5400000">
            <a:off x="4042286" y="1922731"/>
            <a:ext cx="27361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2928926" y="2059536"/>
            <a:ext cx="2500330" cy="461665"/>
          </a:xfrm>
          <a:prstGeom prst="rect">
            <a:avLst/>
          </a:prstGeom>
          <a:noFill/>
        </p:spPr>
        <p:txBody>
          <a:bodyPr wrap="square" rtlCol="0">
            <a:spAutoFit/>
          </a:bodyPr>
          <a:lstStyle/>
          <a:p>
            <a:pPr algn="ctr"/>
            <a:r>
              <a:rPr lang="fr-FR" sz="2400" i="1" dirty="0" smtClean="0"/>
              <a:t>varient selon </a:t>
            </a:r>
            <a:endParaRPr lang="fr-FR" sz="2400" i="1" dirty="0"/>
          </a:p>
        </p:txBody>
      </p:sp>
      <p:sp>
        <p:nvSpPr>
          <p:cNvPr id="17" name="Rectangle 16"/>
          <p:cNvSpPr/>
          <p:nvPr/>
        </p:nvSpPr>
        <p:spPr>
          <a:xfrm>
            <a:off x="500034" y="2714620"/>
            <a:ext cx="2520000" cy="540000"/>
          </a:xfrm>
          <a:prstGeom prst="rect">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solidFill>
                  <a:schemeClr val="bg1"/>
                </a:solidFill>
              </a:rPr>
              <a:t>Souche</a:t>
            </a:r>
            <a:endParaRPr lang="fr-FR" sz="2400" dirty="0">
              <a:solidFill>
                <a:schemeClr val="bg1"/>
              </a:solidFill>
            </a:endParaRPr>
          </a:p>
        </p:txBody>
      </p:sp>
      <p:sp>
        <p:nvSpPr>
          <p:cNvPr id="20" name="Rectangle 19"/>
          <p:cNvSpPr/>
          <p:nvPr/>
        </p:nvSpPr>
        <p:spPr>
          <a:xfrm>
            <a:off x="5500694" y="2643182"/>
            <a:ext cx="2520000" cy="540000"/>
          </a:xfrm>
          <a:prstGeom prst="rect">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solidFill>
                  <a:schemeClr val="bg1"/>
                </a:solidFill>
              </a:rPr>
              <a:t>Produit</a:t>
            </a:r>
            <a:endParaRPr lang="fr-FR" sz="2400" dirty="0">
              <a:solidFill>
                <a:schemeClr val="bg1"/>
              </a:solidFill>
            </a:endParaRPr>
          </a:p>
        </p:txBody>
      </p:sp>
      <p:sp>
        <p:nvSpPr>
          <p:cNvPr id="54" name="ZoneTexte 53"/>
          <p:cNvSpPr txBox="1"/>
          <p:nvPr/>
        </p:nvSpPr>
        <p:spPr>
          <a:xfrm>
            <a:off x="214282" y="3500438"/>
            <a:ext cx="8286808" cy="769441"/>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fr-FR" sz="2200" dirty="0" smtClean="0"/>
              <a:t>« Bien que beaucoup de produits probiotiques vendus sans ordonnance contiennent 1 à 10 billions UFC/dose »</a:t>
            </a:r>
            <a:endParaRPr lang="fr-FR" sz="2200" dirty="0"/>
          </a:p>
        </p:txBody>
      </p:sp>
      <p:sp>
        <p:nvSpPr>
          <p:cNvPr id="55" name="Rectangle 54"/>
          <p:cNvSpPr/>
          <p:nvPr/>
        </p:nvSpPr>
        <p:spPr>
          <a:xfrm>
            <a:off x="2214546" y="4551113"/>
            <a:ext cx="4214842" cy="714380"/>
          </a:xfrm>
          <a:prstGeom prst="rect">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solidFill>
                  <a:schemeClr val="bg1"/>
                </a:solidFill>
              </a:rPr>
              <a:t>Certains probiotiques</a:t>
            </a:r>
            <a:endParaRPr lang="fr-FR" sz="2400" dirty="0">
              <a:solidFill>
                <a:schemeClr val="bg1"/>
              </a:solidFill>
            </a:endParaRPr>
          </a:p>
        </p:txBody>
      </p:sp>
      <p:cxnSp>
        <p:nvCxnSpPr>
          <p:cNvPr id="56" name="Connecteur droit 55"/>
          <p:cNvCxnSpPr>
            <a:stCxn id="55" idx="2"/>
            <a:endCxn id="59" idx="0"/>
          </p:cNvCxnSpPr>
          <p:nvPr/>
        </p:nvCxnSpPr>
        <p:spPr>
          <a:xfrm rot="5400000">
            <a:off x="4015967" y="5139493"/>
            <a:ext cx="180000" cy="432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a:xfrm>
            <a:off x="2643174" y="5384085"/>
            <a:ext cx="2500330" cy="830997"/>
          </a:xfrm>
          <a:prstGeom prst="rect">
            <a:avLst/>
          </a:prstGeom>
          <a:noFill/>
        </p:spPr>
        <p:txBody>
          <a:bodyPr wrap="square" rtlCol="0">
            <a:spAutoFit/>
          </a:bodyPr>
          <a:lstStyle/>
          <a:p>
            <a:pPr algn="ctr"/>
            <a:r>
              <a:rPr lang="fr-FR" sz="2400" i="1" dirty="0" smtClean="0"/>
              <a:t>se sont révélés efficaces à </a:t>
            </a:r>
            <a:endParaRPr lang="fr-FR" sz="2400" i="1" dirty="0"/>
          </a:p>
        </p:txBody>
      </p:sp>
      <p:cxnSp>
        <p:nvCxnSpPr>
          <p:cNvPr id="60" name="Connecteur droit avec flèche 59"/>
          <p:cNvCxnSpPr>
            <a:endCxn id="61" idx="0"/>
          </p:cNvCxnSpPr>
          <p:nvPr/>
        </p:nvCxnSpPr>
        <p:spPr>
          <a:xfrm rot="10800000" flipV="1">
            <a:off x="2000248" y="5857892"/>
            <a:ext cx="1081114" cy="4242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14314" y="6282144"/>
            <a:ext cx="3571868" cy="540000"/>
          </a:xfrm>
          <a:prstGeom prst="rect">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solidFill>
                  <a:schemeClr val="bg1"/>
                </a:solidFill>
              </a:rPr>
              <a:t>Des doses plus basse</a:t>
            </a:r>
            <a:endParaRPr lang="fr-FR" sz="2400" dirty="0">
              <a:solidFill>
                <a:schemeClr val="bg1"/>
              </a:solidFill>
            </a:endParaRPr>
          </a:p>
        </p:txBody>
      </p:sp>
      <p:cxnSp>
        <p:nvCxnSpPr>
          <p:cNvPr id="67" name="Connecteur droit 66"/>
          <p:cNvCxnSpPr>
            <a:stCxn id="61" idx="3"/>
            <a:endCxn id="68" idx="1"/>
          </p:cNvCxnSpPr>
          <p:nvPr/>
        </p:nvCxnSpPr>
        <p:spPr>
          <a:xfrm>
            <a:off x="3786182" y="6552144"/>
            <a:ext cx="288000" cy="36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8" name="ZoneTexte 67"/>
          <p:cNvSpPr txBox="1"/>
          <p:nvPr/>
        </p:nvSpPr>
        <p:spPr>
          <a:xfrm>
            <a:off x="4000496" y="6324921"/>
            <a:ext cx="2786082" cy="461665"/>
          </a:xfrm>
          <a:prstGeom prst="rect">
            <a:avLst/>
          </a:prstGeom>
          <a:noFill/>
        </p:spPr>
        <p:txBody>
          <a:bodyPr wrap="square" rtlCol="0">
            <a:spAutoFit/>
          </a:bodyPr>
          <a:lstStyle/>
          <a:p>
            <a:pPr algn="ctr"/>
            <a:r>
              <a:rPr lang="fr-FR" sz="2400" i="1" dirty="0" smtClean="0"/>
              <a:t>alors que d’autres</a:t>
            </a:r>
            <a:endParaRPr lang="fr-FR" sz="2400" i="1" dirty="0"/>
          </a:p>
        </p:txBody>
      </p:sp>
      <p:cxnSp>
        <p:nvCxnSpPr>
          <p:cNvPr id="69" name="Connecteur droit avec flèche 68"/>
          <p:cNvCxnSpPr>
            <a:stCxn id="68" idx="3"/>
            <a:endCxn id="70" idx="2"/>
          </p:cNvCxnSpPr>
          <p:nvPr/>
        </p:nvCxnSpPr>
        <p:spPr>
          <a:xfrm flipV="1">
            <a:off x="6786578" y="6255016"/>
            <a:ext cx="428628" cy="3007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5500694" y="5572140"/>
            <a:ext cx="3429024" cy="682876"/>
          </a:xfrm>
          <a:prstGeom prst="rect">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solidFill>
                  <a:schemeClr val="bg1"/>
                </a:solidFill>
              </a:rPr>
              <a:t>en nécessitent plus élevées</a:t>
            </a:r>
            <a:endParaRPr lang="fr-FR"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P spid="17" grpId="0" animBg="1"/>
      <p:bldP spid="20" grpId="0" animBg="1"/>
      <p:bldP spid="54" grpId="0" animBg="1"/>
      <p:bldP spid="55" grpId="0" animBg="1"/>
      <p:bldP spid="59" grpId="0"/>
      <p:bldP spid="61" grpId="0" animBg="1"/>
      <p:bldP spid="68" grpId="0"/>
      <p:bldP spid="7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a:spLocks noGrp="1"/>
          </p:cNvSpPr>
          <p:nvPr>
            <p:ph type="title"/>
          </p:nvPr>
        </p:nvSpPr>
        <p:spPr>
          <a:xfrm>
            <a:off x="71406" y="-285776"/>
            <a:ext cx="7467600" cy="1143000"/>
          </a:xfrm>
        </p:spPr>
        <p:txBody>
          <a:bodyPr/>
          <a:lstStyle/>
          <a:p>
            <a:r>
              <a:rPr lang="fr-FR" dirty="0" smtClean="0"/>
              <a:t>6. Dose à administrer</a:t>
            </a:r>
            <a:endParaRPr lang="fr-FR" dirty="0"/>
          </a:p>
        </p:txBody>
      </p:sp>
      <p:sp>
        <p:nvSpPr>
          <p:cNvPr id="27" name="ZoneTexte 26"/>
          <p:cNvSpPr txBox="1"/>
          <p:nvPr/>
        </p:nvSpPr>
        <p:spPr>
          <a:xfrm>
            <a:off x="214282" y="1071546"/>
            <a:ext cx="8429684" cy="461665"/>
          </a:xfrm>
          <a:prstGeom prst="rect">
            <a:avLst/>
          </a:prstGeom>
          <a:solidFill>
            <a:srgbClr val="7030A0">
              <a:alpha val="40000"/>
            </a:srgbClr>
          </a:solidFill>
          <a:ln>
            <a:solidFill>
              <a:srgbClr val="00B0F0"/>
            </a:solidFill>
          </a:ln>
        </p:spPr>
        <p:txBody>
          <a:bodyPr wrap="square" rtlCol="0">
            <a:spAutoFit/>
          </a:bodyPr>
          <a:lstStyle/>
          <a:p>
            <a:pPr algn="ctr"/>
            <a:r>
              <a:rPr lang="fr-FR" sz="2400" i="1" dirty="0" err="1" smtClean="0"/>
              <a:t>Bifidobacterium</a:t>
            </a:r>
            <a:r>
              <a:rPr lang="fr-FR" sz="2400" i="1" dirty="0" smtClean="0"/>
              <a:t> </a:t>
            </a:r>
            <a:r>
              <a:rPr lang="fr-FR" sz="2400" i="1" dirty="0" err="1" smtClean="0"/>
              <a:t>infantis</a:t>
            </a:r>
            <a:r>
              <a:rPr lang="fr-FR" sz="2400" i="1" dirty="0" smtClean="0"/>
              <a:t> </a:t>
            </a:r>
            <a:r>
              <a:rPr lang="fr-FR" sz="2400" dirty="0" smtClean="0"/>
              <a:t>356241</a:t>
            </a:r>
            <a:endParaRPr lang="fr-FR" sz="2400" dirty="0"/>
          </a:p>
        </p:txBody>
      </p:sp>
      <p:cxnSp>
        <p:nvCxnSpPr>
          <p:cNvPr id="29" name="Connecteur droit avec flèche 28"/>
          <p:cNvCxnSpPr>
            <a:stCxn id="27" idx="2"/>
            <a:endCxn id="31" idx="0"/>
          </p:cNvCxnSpPr>
          <p:nvPr/>
        </p:nvCxnSpPr>
        <p:spPr>
          <a:xfrm rot="5400000">
            <a:off x="3997814" y="1964521"/>
            <a:ext cx="862620" cy="158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214282" y="2395831"/>
            <a:ext cx="8429684" cy="461665"/>
          </a:xfrm>
          <a:prstGeom prst="rect">
            <a:avLst/>
          </a:prstGeom>
          <a:solidFill>
            <a:srgbClr val="7030A0">
              <a:alpha val="40000"/>
            </a:srgbClr>
          </a:solidFill>
          <a:ln>
            <a:solidFill>
              <a:srgbClr val="00B0F0"/>
            </a:solidFill>
          </a:ln>
        </p:spPr>
        <p:txBody>
          <a:bodyPr wrap="square" rtlCol="0">
            <a:spAutoFit/>
          </a:bodyPr>
          <a:lstStyle/>
          <a:p>
            <a:pPr algn="ctr"/>
            <a:r>
              <a:rPr lang="fr-FR" sz="2400" i="1" dirty="0" smtClean="0"/>
              <a:t>Symptômes du syndrome de l’intestin irritable</a:t>
            </a:r>
            <a:endParaRPr lang="fr-FR" sz="2400" dirty="0"/>
          </a:p>
        </p:txBody>
      </p:sp>
      <p:sp>
        <p:nvSpPr>
          <p:cNvPr id="32" name="ZoneTexte 31"/>
          <p:cNvSpPr txBox="1"/>
          <p:nvPr/>
        </p:nvSpPr>
        <p:spPr>
          <a:xfrm>
            <a:off x="4500562" y="1500174"/>
            <a:ext cx="3143272" cy="830997"/>
          </a:xfrm>
          <a:prstGeom prst="rect">
            <a:avLst/>
          </a:prstGeom>
          <a:noFill/>
        </p:spPr>
        <p:txBody>
          <a:bodyPr wrap="square" rtlCol="0">
            <a:spAutoFit/>
          </a:bodyPr>
          <a:lstStyle/>
          <a:p>
            <a:r>
              <a:rPr lang="fr-FR" sz="2400" i="1" dirty="0" smtClean="0"/>
              <a:t>s’est révélée efficace pour soulager</a:t>
            </a:r>
            <a:endParaRPr lang="fr-FR" sz="2400" i="1" dirty="0"/>
          </a:p>
        </p:txBody>
      </p:sp>
      <p:sp>
        <p:nvSpPr>
          <p:cNvPr id="34" name="ZoneTexte 33"/>
          <p:cNvSpPr txBox="1"/>
          <p:nvPr/>
        </p:nvSpPr>
        <p:spPr>
          <a:xfrm>
            <a:off x="214282" y="4572008"/>
            <a:ext cx="8286808" cy="1107996"/>
          </a:xfrm>
          <a:prstGeom prst="rect">
            <a:avLst/>
          </a:prstGeom>
          <a:solidFill>
            <a:schemeClr val="accent6">
              <a:lumMod val="20000"/>
              <a:lumOff val="80000"/>
            </a:schemeClr>
          </a:solidFill>
          <a:ln w="38100">
            <a:solidFill>
              <a:schemeClr val="accent1"/>
            </a:solidFill>
          </a:ln>
        </p:spPr>
        <p:txBody>
          <a:bodyPr wrap="square" rtlCol="0">
            <a:spAutoFit/>
          </a:bodyPr>
          <a:lstStyle/>
          <a:p>
            <a:pPr algn="ctr"/>
            <a:r>
              <a:rPr lang="fr-FR" sz="2200" dirty="0" smtClean="0"/>
              <a:t>« </a:t>
            </a:r>
            <a:r>
              <a:rPr lang="fr-FR" sz="2200" i="1" dirty="0" smtClean="0"/>
              <a:t>Il n’est pas possible d’établir un dosage général pour tous les probiotiques, car il est nécessaire de s’appuyer sur des études faites sur l’humain ayant prouvé un bénéfice pour la santé </a:t>
            </a:r>
            <a:r>
              <a:rPr lang="fr-FR" sz="2200" b="1" i="1" dirty="0" smtClean="0"/>
              <a:t>» </a:t>
            </a:r>
          </a:p>
        </p:txBody>
      </p:sp>
      <p:sp>
        <p:nvSpPr>
          <p:cNvPr id="10" name="Espace réservé du numéro de diapositive 9"/>
          <p:cNvSpPr>
            <a:spLocks noGrp="1"/>
          </p:cNvSpPr>
          <p:nvPr>
            <p:ph type="sldNum" sz="quarter" idx="15"/>
          </p:nvPr>
        </p:nvSpPr>
        <p:spPr/>
        <p:txBody>
          <a:bodyPr/>
          <a:lstStyle/>
          <a:p>
            <a:fld id="{155D7C1F-9CF3-4F15-8BCF-7559A24EC2DD}" type="slidenum">
              <a:rPr lang="fr-FR" smtClean="0"/>
              <a:pPr/>
              <a:t>34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a:spLocks noGrp="1"/>
          </p:cNvSpPr>
          <p:nvPr>
            <p:ph type="title"/>
          </p:nvPr>
        </p:nvSpPr>
        <p:spPr>
          <a:xfrm>
            <a:off x="71406" y="-285776"/>
            <a:ext cx="7467600" cy="1143000"/>
          </a:xfrm>
        </p:spPr>
        <p:txBody>
          <a:bodyPr/>
          <a:lstStyle/>
          <a:p>
            <a:r>
              <a:rPr lang="fr-FR" dirty="0" smtClean="0"/>
              <a:t>6. Dose à administrer</a:t>
            </a:r>
            <a:endParaRPr lang="fr-FR" dirty="0"/>
          </a:p>
        </p:txBody>
      </p:sp>
      <p:sp>
        <p:nvSpPr>
          <p:cNvPr id="27" name="ZoneTexte 26"/>
          <p:cNvSpPr txBox="1"/>
          <p:nvPr/>
        </p:nvSpPr>
        <p:spPr>
          <a:xfrm>
            <a:off x="214282" y="1071546"/>
            <a:ext cx="8429684" cy="830997"/>
          </a:xfrm>
          <a:prstGeom prst="rect">
            <a:avLst/>
          </a:prstGeom>
          <a:solidFill>
            <a:srgbClr val="7030A0">
              <a:alpha val="40000"/>
            </a:srgbClr>
          </a:solidFill>
          <a:ln>
            <a:solidFill>
              <a:srgbClr val="00B0F0"/>
            </a:solidFill>
          </a:ln>
        </p:spPr>
        <p:txBody>
          <a:bodyPr wrap="square" rtlCol="0">
            <a:spAutoFit/>
          </a:bodyPr>
          <a:lstStyle/>
          <a:p>
            <a:pPr algn="ctr"/>
            <a:r>
              <a:rPr lang="fr-FR" sz="2400" i="1" dirty="0" smtClean="0"/>
              <a:t>La plupart des cellules bactériennes issues des spécimens fécaux </a:t>
            </a:r>
            <a:endParaRPr lang="fr-FR" sz="2400" dirty="0"/>
          </a:p>
        </p:txBody>
      </p:sp>
      <p:cxnSp>
        <p:nvCxnSpPr>
          <p:cNvPr id="29" name="Connecteur droit avec flèche 28"/>
          <p:cNvCxnSpPr>
            <a:stCxn id="27" idx="2"/>
            <a:endCxn id="31" idx="0"/>
          </p:cNvCxnSpPr>
          <p:nvPr/>
        </p:nvCxnSpPr>
        <p:spPr>
          <a:xfrm rot="5400000">
            <a:off x="3948966" y="2382701"/>
            <a:ext cx="960317" cy="158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214282" y="2862860"/>
            <a:ext cx="8429684" cy="461665"/>
          </a:xfrm>
          <a:prstGeom prst="rect">
            <a:avLst/>
          </a:prstGeom>
          <a:solidFill>
            <a:srgbClr val="7030A0">
              <a:alpha val="40000"/>
            </a:srgbClr>
          </a:solidFill>
          <a:ln>
            <a:solidFill>
              <a:srgbClr val="00B0F0"/>
            </a:solidFill>
          </a:ln>
        </p:spPr>
        <p:txBody>
          <a:bodyPr wrap="square" rtlCol="0">
            <a:spAutoFit/>
          </a:bodyPr>
          <a:lstStyle/>
          <a:p>
            <a:pPr algn="ctr"/>
            <a:r>
              <a:rPr lang="fr-FR" sz="2400" i="1" dirty="0" smtClean="0"/>
              <a:t>contrôlées en culture</a:t>
            </a:r>
            <a:endParaRPr lang="fr-FR" sz="2400" dirty="0"/>
          </a:p>
        </p:txBody>
      </p:sp>
      <p:sp>
        <p:nvSpPr>
          <p:cNvPr id="32" name="ZoneTexte 31"/>
          <p:cNvSpPr txBox="1"/>
          <p:nvPr/>
        </p:nvSpPr>
        <p:spPr>
          <a:xfrm>
            <a:off x="4500562" y="2110079"/>
            <a:ext cx="3143272" cy="461665"/>
          </a:xfrm>
          <a:prstGeom prst="rect">
            <a:avLst/>
          </a:prstGeom>
          <a:noFill/>
        </p:spPr>
        <p:txBody>
          <a:bodyPr wrap="square" rtlCol="0">
            <a:spAutoFit/>
          </a:bodyPr>
          <a:lstStyle/>
          <a:p>
            <a:r>
              <a:rPr lang="fr-FR" sz="2400" i="1" dirty="0" smtClean="0"/>
              <a:t>ne peuvent pas être </a:t>
            </a:r>
            <a:endParaRPr lang="fr-FR" sz="2400" i="1" dirty="0"/>
          </a:p>
        </p:txBody>
      </p:sp>
      <p:sp>
        <p:nvSpPr>
          <p:cNvPr id="9" name="ZoneTexte 8"/>
          <p:cNvSpPr txBox="1"/>
          <p:nvPr/>
        </p:nvSpPr>
        <p:spPr>
          <a:xfrm>
            <a:off x="214282" y="3467401"/>
            <a:ext cx="8429684" cy="830997"/>
          </a:xfrm>
          <a:prstGeom prst="rect">
            <a:avLst/>
          </a:prstGeom>
          <a:solidFill>
            <a:srgbClr val="7030A0">
              <a:alpha val="40000"/>
            </a:srgbClr>
          </a:solidFill>
          <a:ln>
            <a:solidFill>
              <a:srgbClr val="00B0F0"/>
            </a:solidFill>
          </a:ln>
        </p:spPr>
        <p:txBody>
          <a:bodyPr wrap="square" rtlCol="0">
            <a:spAutoFit/>
          </a:bodyPr>
          <a:lstStyle/>
          <a:p>
            <a:pPr algn="ctr"/>
            <a:r>
              <a:rPr lang="fr-FR" sz="2400" b="1" i="1" dirty="0" err="1" smtClean="0"/>
              <a:t>Métagénome</a:t>
            </a:r>
            <a:r>
              <a:rPr lang="fr-FR" sz="2400" b="1" i="1" dirty="0" smtClean="0"/>
              <a:t> : séquençage total</a:t>
            </a:r>
          </a:p>
          <a:p>
            <a:pPr algn="ctr"/>
            <a:r>
              <a:rPr lang="fr-FR" sz="2400" b="1" i="1" dirty="0" smtClean="0"/>
              <a:t>des bactéries qui nous habitent</a:t>
            </a:r>
            <a:endParaRPr lang="fr-FR" sz="2400" b="1" dirty="0"/>
          </a:p>
        </p:txBody>
      </p:sp>
      <p:sp>
        <p:nvSpPr>
          <p:cNvPr id="11" name="ZoneTexte 10"/>
          <p:cNvSpPr txBox="1"/>
          <p:nvPr/>
        </p:nvSpPr>
        <p:spPr>
          <a:xfrm>
            <a:off x="428596" y="4591490"/>
            <a:ext cx="8286808" cy="2123658"/>
          </a:xfrm>
          <a:prstGeom prst="rect">
            <a:avLst/>
          </a:prstGeom>
          <a:solidFill>
            <a:schemeClr val="accent6">
              <a:lumMod val="20000"/>
              <a:lumOff val="80000"/>
            </a:schemeClr>
          </a:solidFill>
          <a:ln w="38100">
            <a:solidFill>
              <a:schemeClr val="accent1"/>
            </a:solidFill>
          </a:ln>
        </p:spPr>
        <p:txBody>
          <a:bodyPr wrap="square" rtlCol="0">
            <a:spAutoFit/>
          </a:bodyPr>
          <a:lstStyle/>
          <a:p>
            <a:pPr algn="ctr"/>
            <a:r>
              <a:rPr lang="fr-FR" sz="2200" b="1" i="1" dirty="0" smtClean="0"/>
              <a:t>Au niveau des espèces et des souches, la diversité microbienne entre individus est différente ; chaque individu héberge sa propre composition bactérienne, déterminée en partie par le génotype de l’hôte et par la colonisation initiale à la naissance par une transmission verticale.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32" grpId="0"/>
      <p:bldP spid="9"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a:spLocks noGrp="1"/>
          </p:cNvSpPr>
          <p:nvPr>
            <p:ph type="title"/>
          </p:nvPr>
        </p:nvSpPr>
        <p:spPr>
          <a:xfrm>
            <a:off x="71406" y="-285776"/>
            <a:ext cx="7467600" cy="1143000"/>
          </a:xfrm>
        </p:spPr>
        <p:txBody>
          <a:bodyPr/>
          <a:lstStyle/>
          <a:p>
            <a:r>
              <a:rPr lang="fr-FR" dirty="0" smtClean="0"/>
              <a:t>6. Dose à administrer</a:t>
            </a:r>
            <a:endParaRPr lang="fr-FR" dirty="0"/>
          </a:p>
        </p:txBody>
      </p:sp>
      <p:sp>
        <p:nvSpPr>
          <p:cNvPr id="27" name="ZoneTexte 26"/>
          <p:cNvSpPr txBox="1"/>
          <p:nvPr/>
        </p:nvSpPr>
        <p:spPr>
          <a:xfrm>
            <a:off x="214282" y="1071546"/>
            <a:ext cx="8429684" cy="830997"/>
          </a:xfrm>
          <a:prstGeom prst="rect">
            <a:avLst/>
          </a:prstGeom>
          <a:solidFill>
            <a:srgbClr val="7030A0">
              <a:alpha val="40000"/>
            </a:srgbClr>
          </a:solidFill>
          <a:ln>
            <a:solidFill>
              <a:srgbClr val="00B0F0"/>
            </a:solidFill>
          </a:ln>
        </p:spPr>
        <p:txBody>
          <a:bodyPr wrap="square" rtlCol="0">
            <a:spAutoFit/>
          </a:bodyPr>
          <a:lstStyle/>
          <a:p>
            <a:pPr algn="ctr"/>
            <a:r>
              <a:rPr lang="fr-FR" sz="2400" i="1" dirty="0" smtClean="0"/>
              <a:t>Dans l’écosystème de l’intestin humain, trois groupes de bactéries</a:t>
            </a:r>
            <a:endParaRPr lang="fr-FR" sz="2400" dirty="0"/>
          </a:p>
        </p:txBody>
      </p:sp>
      <p:cxnSp>
        <p:nvCxnSpPr>
          <p:cNvPr id="29" name="Connecteur droit avec flèche 28"/>
          <p:cNvCxnSpPr>
            <a:stCxn id="27" idx="2"/>
            <a:endCxn id="31" idx="0"/>
          </p:cNvCxnSpPr>
          <p:nvPr/>
        </p:nvCxnSpPr>
        <p:spPr>
          <a:xfrm rot="5400000">
            <a:off x="3948966" y="2382701"/>
            <a:ext cx="960317" cy="158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214282" y="2862860"/>
            <a:ext cx="8429684" cy="461665"/>
          </a:xfrm>
          <a:prstGeom prst="rect">
            <a:avLst/>
          </a:prstGeom>
          <a:solidFill>
            <a:srgbClr val="7030A0">
              <a:alpha val="40000"/>
            </a:srgbClr>
          </a:solidFill>
          <a:ln>
            <a:solidFill>
              <a:srgbClr val="00B0F0"/>
            </a:solidFill>
          </a:ln>
        </p:spPr>
        <p:txBody>
          <a:bodyPr wrap="square" rtlCol="0">
            <a:spAutoFit/>
          </a:bodyPr>
          <a:lstStyle/>
          <a:p>
            <a:pPr algn="ctr"/>
            <a:r>
              <a:rPr lang="fr-FR" sz="2400" i="1" dirty="0" err="1" smtClean="0"/>
              <a:t>Bactériodetes</a:t>
            </a:r>
            <a:endParaRPr lang="fr-FR" sz="2400" dirty="0"/>
          </a:p>
        </p:txBody>
      </p:sp>
      <p:sp>
        <p:nvSpPr>
          <p:cNvPr id="32" name="ZoneTexte 31"/>
          <p:cNvSpPr txBox="1"/>
          <p:nvPr/>
        </p:nvSpPr>
        <p:spPr>
          <a:xfrm>
            <a:off x="4500562" y="2110079"/>
            <a:ext cx="3143272" cy="461665"/>
          </a:xfrm>
          <a:prstGeom prst="rect">
            <a:avLst/>
          </a:prstGeom>
          <a:noFill/>
        </p:spPr>
        <p:txBody>
          <a:bodyPr wrap="square" rtlCol="0">
            <a:spAutoFit/>
          </a:bodyPr>
          <a:lstStyle/>
          <a:p>
            <a:r>
              <a:rPr lang="fr-FR" sz="2400" i="1" dirty="0" smtClean="0"/>
              <a:t>dominent</a:t>
            </a:r>
            <a:endParaRPr lang="fr-FR" sz="2400" i="1" dirty="0"/>
          </a:p>
        </p:txBody>
      </p:sp>
      <p:sp>
        <p:nvSpPr>
          <p:cNvPr id="9" name="ZoneTexte 8"/>
          <p:cNvSpPr txBox="1"/>
          <p:nvPr/>
        </p:nvSpPr>
        <p:spPr>
          <a:xfrm>
            <a:off x="214282" y="3467401"/>
            <a:ext cx="8429684" cy="461665"/>
          </a:xfrm>
          <a:prstGeom prst="rect">
            <a:avLst/>
          </a:prstGeom>
          <a:solidFill>
            <a:srgbClr val="7030A0">
              <a:alpha val="40000"/>
            </a:srgbClr>
          </a:solidFill>
          <a:ln>
            <a:solidFill>
              <a:srgbClr val="00B0F0"/>
            </a:solidFill>
          </a:ln>
        </p:spPr>
        <p:txBody>
          <a:bodyPr wrap="square" rtlCol="0">
            <a:spAutoFit/>
          </a:bodyPr>
          <a:lstStyle/>
          <a:p>
            <a:pPr algn="ctr"/>
            <a:r>
              <a:rPr lang="fr-FR" sz="2400" i="1" dirty="0" err="1" smtClean="0"/>
              <a:t>Fermicutes</a:t>
            </a:r>
            <a:endParaRPr lang="fr-FR" sz="2400" dirty="0"/>
          </a:p>
        </p:txBody>
      </p:sp>
      <p:sp>
        <p:nvSpPr>
          <p:cNvPr id="10" name="ZoneTexte 9"/>
          <p:cNvSpPr txBox="1"/>
          <p:nvPr/>
        </p:nvSpPr>
        <p:spPr>
          <a:xfrm>
            <a:off x="214282" y="4071942"/>
            <a:ext cx="8429684" cy="461665"/>
          </a:xfrm>
          <a:prstGeom prst="rect">
            <a:avLst/>
          </a:prstGeom>
          <a:solidFill>
            <a:srgbClr val="7030A0">
              <a:alpha val="40000"/>
            </a:srgbClr>
          </a:solidFill>
          <a:ln>
            <a:solidFill>
              <a:srgbClr val="00B0F0"/>
            </a:solidFill>
          </a:ln>
        </p:spPr>
        <p:txBody>
          <a:bodyPr wrap="square" rtlCol="0">
            <a:spAutoFit/>
          </a:bodyPr>
          <a:lstStyle/>
          <a:p>
            <a:pPr algn="ctr"/>
            <a:r>
              <a:rPr lang="fr-FR" sz="2400" i="1" dirty="0" err="1" smtClean="0"/>
              <a:t>Actinobactéries</a:t>
            </a:r>
            <a:r>
              <a:rPr lang="fr-FR" sz="2400" i="1" dirty="0" smtClean="0"/>
              <a:t> (à degré moindre)</a:t>
            </a:r>
            <a:endParaRPr lang="fr-FR" sz="2400" dirty="0"/>
          </a:p>
        </p:txBody>
      </p:sp>
      <p:sp>
        <p:nvSpPr>
          <p:cNvPr id="11" name="ZoneTexte 10"/>
          <p:cNvSpPr txBox="1"/>
          <p:nvPr/>
        </p:nvSpPr>
        <p:spPr>
          <a:xfrm>
            <a:off x="285720" y="5464276"/>
            <a:ext cx="7786742" cy="1107996"/>
          </a:xfrm>
          <a:prstGeom prst="rect">
            <a:avLst/>
          </a:prstGeom>
          <a:solidFill>
            <a:schemeClr val="accent6">
              <a:lumMod val="20000"/>
              <a:lumOff val="80000"/>
            </a:schemeClr>
          </a:solidFill>
          <a:ln w="38100">
            <a:solidFill>
              <a:schemeClr val="accent1"/>
            </a:solidFill>
          </a:ln>
        </p:spPr>
        <p:txBody>
          <a:bodyPr wrap="square" rtlCol="0">
            <a:spAutoFit/>
          </a:bodyPr>
          <a:lstStyle/>
          <a:p>
            <a:pPr algn="ctr"/>
            <a:r>
              <a:rPr lang="fr-FR" sz="2200" dirty="0" smtClean="0"/>
              <a:t>Cette notion est associée avec la manière dans les personnes </a:t>
            </a:r>
            <a:r>
              <a:rPr lang="fr-FR" sz="2200" b="1" dirty="0" smtClean="0"/>
              <a:t>s’alimentent à long terme </a:t>
            </a:r>
            <a:r>
              <a:rPr lang="fr-FR" sz="2200" dirty="0" smtClean="0"/>
              <a:t>; notre </a:t>
            </a:r>
            <a:r>
              <a:rPr lang="fr-FR" sz="2200" i="1" dirty="0" smtClean="0"/>
              <a:t>flore intestinale</a:t>
            </a:r>
            <a:r>
              <a:rPr lang="fr-FR" sz="2200" dirty="0" smtClean="0"/>
              <a:t> peut être changée </a:t>
            </a:r>
            <a:r>
              <a:rPr lang="fr-FR" sz="2200" i="1" dirty="0" smtClean="0"/>
              <a:t>via notre alimentation</a:t>
            </a:r>
            <a:r>
              <a:rPr lang="fr-FR" sz="2200" dirty="0" smtClean="0"/>
              <a:t>.</a:t>
            </a:r>
            <a:endParaRPr lang="fr-FR" sz="2200" b="1" i="1" dirty="0" smtClean="0"/>
          </a:p>
        </p:txBody>
      </p:sp>
      <p:sp>
        <p:nvSpPr>
          <p:cNvPr id="13" name="Espace réservé du numéro de diapositive 12"/>
          <p:cNvSpPr>
            <a:spLocks noGrp="1"/>
          </p:cNvSpPr>
          <p:nvPr>
            <p:ph type="sldNum" sz="quarter" idx="15"/>
          </p:nvPr>
        </p:nvSpPr>
        <p:spPr/>
        <p:txBody>
          <a:bodyPr/>
          <a:lstStyle/>
          <a:p>
            <a:fld id="{155D7C1F-9CF3-4F15-8BCF-7559A24EC2DD}" type="slidenum">
              <a:rPr lang="fr-FR" smtClean="0"/>
              <a:pPr/>
              <a:t>36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9"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90"/>
            <a:ext cx="7829576" cy="1143000"/>
          </a:xfrm>
        </p:spPr>
        <p:txBody>
          <a:bodyPr>
            <a:normAutofit/>
          </a:bodyPr>
          <a:lstStyle/>
          <a:p>
            <a:pPr algn="ctr"/>
            <a:r>
              <a:rPr lang="fr-FR" sz="4000" dirty="0" smtClean="0">
                <a:effectLst>
                  <a:outerShdw blurRad="38100" dist="38100" dir="2700000" algn="tl">
                    <a:srgbClr val="000000">
                      <a:alpha val="43137"/>
                    </a:srgbClr>
                  </a:outerShdw>
                </a:effectLst>
              </a:rPr>
              <a:t>Post-test</a:t>
            </a:r>
            <a:endParaRPr lang="fr-FR" sz="40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1"/>
          </p:nvPr>
        </p:nvSpPr>
        <p:spPr>
          <a:xfrm>
            <a:off x="242918" y="1214422"/>
            <a:ext cx="8686800" cy="3643338"/>
          </a:xfrm>
        </p:spPr>
        <p:txBody>
          <a:bodyPr>
            <a:noAutofit/>
          </a:bodyPr>
          <a:lstStyle/>
          <a:p>
            <a:pPr marL="633413" indent="-273050">
              <a:buNone/>
            </a:pPr>
            <a:endParaRPr lang="fr-FR" sz="3200" dirty="0" smtClean="0">
              <a:latin typeface="+mj-lt"/>
              <a:cs typeface="Times New Roman" pitchFamily="18" charset="0"/>
            </a:endParaRPr>
          </a:p>
          <a:p>
            <a:pPr marL="633413" indent="-273050">
              <a:buNone/>
            </a:pPr>
            <a:endParaRPr lang="fr-FR" sz="3200" dirty="0">
              <a:latin typeface="+mj-lt"/>
              <a:cs typeface="Times New Roman" pitchFamily="18" charset="0"/>
            </a:endParaRPr>
          </a:p>
        </p:txBody>
      </p:sp>
      <p:sp>
        <p:nvSpPr>
          <p:cNvPr id="6" name="Espace réservé du numéro de diapositive 5"/>
          <p:cNvSpPr>
            <a:spLocks noGrp="1"/>
          </p:cNvSpPr>
          <p:nvPr>
            <p:ph type="sldNum" sz="quarter" idx="15"/>
          </p:nvPr>
        </p:nvSpPr>
        <p:spPr/>
        <p:txBody>
          <a:bodyPr/>
          <a:lstStyle/>
          <a:p>
            <a:fld id="{155D7C1F-9CF3-4F15-8BCF-7559A24EC2DD}" type="slidenum">
              <a:rPr lang="fr-FR" smtClean="0"/>
              <a:pPr/>
              <a:t>37</a:t>
            </a:fld>
            <a:endParaRPr lang="fr-FR"/>
          </a:p>
        </p:txBody>
      </p:sp>
      <p:sp>
        <p:nvSpPr>
          <p:cNvPr id="1025" name="Rectangle 1"/>
          <p:cNvSpPr>
            <a:spLocks noChangeArrowheads="1"/>
          </p:cNvSpPr>
          <p:nvPr/>
        </p:nvSpPr>
        <p:spPr bwMode="auto">
          <a:xfrm>
            <a:off x="285720" y="571480"/>
            <a:ext cx="828680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70C0"/>
                </a:solidFill>
                <a:effectLst/>
                <a:latin typeface="Century Schoolbook" pitchFamily="18" charset="0"/>
                <a:ea typeface="Calibri" pitchFamily="34" charset="0"/>
                <a:cs typeface="Century" pitchFamily="18" charset="0"/>
              </a:rPr>
              <a:t>Tester vos connaissances acquises pendant le cours sur les probiotiques.</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273050" indent="-273050"/>
            <a:r>
              <a:rPr lang="fr-FR" sz="2400" dirty="0" smtClean="0"/>
              <a:t>_ Définissez les probiotiques.</a:t>
            </a:r>
          </a:p>
          <a:p>
            <a:pPr marL="273050" indent="-273050"/>
            <a:r>
              <a:rPr lang="fr-FR" sz="2400" dirty="0" smtClean="0"/>
              <a:t>_ Quels sont les critères de sélection des probiotiques ?</a:t>
            </a:r>
          </a:p>
          <a:p>
            <a:pPr marL="273050" indent="-273050"/>
            <a:r>
              <a:rPr lang="fr-FR" sz="2400" dirty="0" smtClean="0"/>
              <a:t>_ Quelles sont les fonctions principales des probiotiques ?</a:t>
            </a:r>
          </a:p>
          <a:p>
            <a:pPr marL="273050" indent="-273050"/>
            <a:r>
              <a:rPr lang="fr-FR" sz="2400" dirty="0" smtClean="0"/>
              <a:t>_ Par quels mécanismes les bactéries probiotiques s’opposent-elles au développement des bactéries pathogènes ?</a:t>
            </a:r>
          </a:p>
          <a:p>
            <a:pPr marL="273050" indent="-273050"/>
            <a:r>
              <a:rPr lang="fr-FR" sz="2400" dirty="0" smtClean="0"/>
              <a:t>_ Quelles sont les actions des probiotiques sur les troubles intestinaux?</a:t>
            </a:r>
          </a:p>
          <a:p>
            <a:pPr marL="273050" indent="-273050"/>
            <a:r>
              <a:rPr lang="fr-FR" sz="2400" dirty="0" smtClean="0"/>
              <a:t>_ Quelles sont les probiotiques qui agissent contre ces troubles intestinaux ?</a:t>
            </a:r>
          </a:p>
          <a:p>
            <a:pPr marL="273050" indent="-273050"/>
            <a:r>
              <a:rPr lang="fr-FR" sz="2400" dirty="0" smtClean="0"/>
              <a:t>_ Quels sont les mécanismes observés ou proposés sur l’effet bénéfiques des probiotiques contre l’infection de </a:t>
            </a:r>
            <a:r>
              <a:rPr lang="fr-FR" sz="2400" i="1" dirty="0" err="1" smtClean="0"/>
              <a:t>Helecobacter</a:t>
            </a:r>
            <a:r>
              <a:rPr lang="fr-FR" sz="2400" i="1" dirty="0" smtClean="0"/>
              <a:t> </a:t>
            </a:r>
            <a:r>
              <a:rPr lang="fr-FR" sz="2400" i="1" dirty="0" err="1" smtClean="0"/>
              <a:t>pylori</a:t>
            </a:r>
            <a:r>
              <a:rPr lang="fr-FR" sz="2400" dirty="0" smtClean="0"/>
              <a:t> ?</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8644"/>
            <a:ext cx="7829576" cy="1143000"/>
          </a:xfrm>
        </p:spPr>
        <p:txBody>
          <a:bodyPr>
            <a:normAutofit/>
          </a:bodyPr>
          <a:lstStyle/>
          <a:p>
            <a:pPr algn="ctr"/>
            <a:r>
              <a:rPr lang="fr-FR" sz="4000" dirty="0" smtClean="0">
                <a:effectLst>
                  <a:outerShdw blurRad="38100" dist="38100" dir="2700000" algn="tl">
                    <a:srgbClr val="000000">
                      <a:alpha val="43137"/>
                    </a:srgbClr>
                  </a:outerShdw>
                </a:effectLst>
              </a:rPr>
              <a:t>Recherches</a:t>
            </a:r>
            <a:endParaRPr lang="fr-FR" sz="4000" dirty="0">
              <a:effectLst>
                <a:outerShdw blurRad="38100" dist="38100" dir="2700000" algn="tl">
                  <a:srgbClr val="000000">
                    <a:alpha val="43137"/>
                  </a:srgbClr>
                </a:outerShdw>
              </a:effectLst>
            </a:endParaRPr>
          </a:p>
        </p:txBody>
      </p:sp>
      <p:sp>
        <p:nvSpPr>
          <p:cNvPr id="6" name="Espace réservé du numéro de diapositive 5"/>
          <p:cNvSpPr>
            <a:spLocks noGrp="1"/>
          </p:cNvSpPr>
          <p:nvPr>
            <p:ph type="sldNum" sz="quarter" idx="15"/>
          </p:nvPr>
        </p:nvSpPr>
        <p:spPr/>
        <p:txBody>
          <a:bodyPr/>
          <a:lstStyle/>
          <a:p>
            <a:fld id="{155D7C1F-9CF3-4F15-8BCF-7559A24EC2DD}" type="slidenum">
              <a:rPr lang="fr-FR" smtClean="0"/>
              <a:pPr/>
              <a:t>38</a:t>
            </a:fld>
            <a:endParaRPr lang="fr-FR"/>
          </a:p>
        </p:txBody>
      </p:sp>
      <p:sp>
        <p:nvSpPr>
          <p:cNvPr id="911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91137" name="AutoShape 1"/>
          <p:cNvSpPr>
            <a:spLocks noChangeArrowheads="1"/>
          </p:cNvSpPr>
          <p:nvPr/>
        </p:nvSpPr>
        <p:spPr bwMode="auto">
          <a:xfrm>
            <a:off x="285720" y="785794"/>
            <a:ext cx="8429684" cy="3571900"/>
          </a:xfrm>
          <a:prstGeom prst="roundRect">
            <a:avLst>
              <a:gd name="adj" fmla="val 16667"/>
            </a:avLst>
          </a:prstGeom>
          <a:solidFill>
            <a:srgbClr val="FFFFFF"/>
          </a:solidFill>
          <a:ln w="9525">
            <a:solidFill>
              <a:srgbClr val="00B050"/>
            </a:solidFill>
            <a:round/>
            <a:headEnd/>
            <a:tailEnd/>
          </a:ln>
        </p:spPr>
        <p:txBody>
          <a:bodyPr vert="horz" wrap="square" lIns="91440" tIns="45720" rIns="91440" bIns="45720" numCol="1" anchor="t" anchorCtr="0" compatLnSpc="1">
            <a:prstTxWarp prst="textNoShape">
              <a:avLst/>
            </a:prstTxWarp>
          </a:bodyPr>
          <a:lstStyle/>
          <a:p>
            <a:pPr marL="273050" indent="-273050" algn="just"/>
            <a:r>
              <a:rPr lang="fr-FR" sz="2400" dirty="0" smtClean="0"/>
              <a:t>_ Chercher dans la littérature les probiotiques qui ont des effets sur la santé et quelles sont leurs matrices alimentaires ? Détailler leurs mécanismes d'action.</a:t>
            </a:r>
          </a:p>
          <a:p>
            <a:pPr marL="273050" indent="-273050" algn="just"/>
            <a:r>
              <a:rPr lang="fr-FR" sz="2400" dirty="0" smtClean="0"/>
              <a:t>_ Expliquer le mode d'action des trois classes de bactériocines </a:t>
            </a:r>
            <a:r>
              <a:rPr lang="fr-FR" sz="2400" dirty="0" err="1" smtClean="0"/>
              <a:t>sus-citées</a:t>
            </a:r>
            <a:r>
              <a:rPr lang="fr-FR" sz="2400" dirty="0" smtClean="0"/>
              <a:t> ?</a:t>
            </a:r>
          </a:p>
          <a:p>
            <a:pPr marL="273050" indent="-273050" algn="just"/>
            <a:r>
              <a:rPr lang="fr-FR" sz="2400" dirty="0" smtClean="0"/>
              <a:t>_ Comment se fait-il que les probiotiques qui synthétisent les bactériocines ne sont pas touchés par ces dernières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3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3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92"/>
            <a:ext cx="7829576" cy="1143000"/>
          </a:xfrm>
        </p:spPr>
        <p:txBody>
          <a:bodyPr>
            <a:normAutofit/>
          </a:bodyPr>
          <a:lstStyle/>
          <a:p>
            <a:pPr algn="ctr"/>
            <a:r>
              <a:rPr lang="fr-FR" sz="4000" dirty="0" smtClean="0">
                <a:effectLst>
                  <a:outerShdw blurRad="38100" dist="38100" dir="2700000" algn="tl">
                    <a:srgbClr val="000000">
                      <a:alpha val="43137"/>
                    </a:srgbClr>
                  </a:outerShdw>
                </a:effectLst>
              </a:rPr>
              <a:t>Références</a:t>
            </a:r>
            <a:endParaRPr lang="fr-FR" sz="4000" dirty="0">
              <a:effectLst>
                <a:outerShdw blurRad="38100" dist="38100" dir="2700000" algn="tl">
                  <a:srgbClr val="000000">
                    <a:alpha val="43137"/>
                  </a:srgbClr>
                </a:outerShdw>
              </a:effectLst>
            </a:endParaRPr>
          </a:p>
        </p:txBody>
      </p:sp>
      <p:sp>
        <p:nvSpPr>
          <p:cNvPr id="6" name="Espace réservé du numéro de diapositive 5"/>
          <p:cNvSpPr>
            <a:spLocks noGrp="1"/>
          </p:cNvSpPr>
          <p:nvPr>
            <p:ph type="sldNum" sz="quarter" idx="15"/>
          </p:nvPr>
        </p:nvSpPr>
        <p:spPr/>
        <p:txBody>
          <a:bodyPr/>
          <a:lstStyle/>
          <a:p>
            <a:fld id="{155D7C1F-9CF3-4F15-8BCF-7559A24EC2DD}" type="slidenum">
              <a:rPr lang="fr-FR" smtClean="0"/>
              <a:pPr/>
              <a:t>39</a:t>
            </a:fld>
            <a:endParaRPr lang="fr-FR"/>
          </a:p>
        </p:txBody>
      </p:sp>
      <p:sp>
        <p:nvSpPr>
          <p:cNvPr id="102401" name="Rectangle 1"/>
          <p:cNvSpPr>
            <a:spLocks noChangeArrowheads="1"/>
          </p:cNvSpPr>
          <p:nvPr/>
        </p:nvSpPr>
        <p:spPr bwMode="auto">
          <a:xfrm>
            <a:off x="285720" y="1214422"/>
            <a:ext cx="821537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b="1" dirty="0" smtClean="0"/>
              <a:t>[1]. Fuller R. (1989).</a:t>
            </a:r>
            <a:r>
              <a:rPr lang="en-GB" dirty="0" smtClean="0"/>
              <a:t> </a:t>
            </a:r>
            <a:r>
              <a:rPr lang="en-GB" dirty="0" err="1" smtClean="0"/>
              <a:t>Probiotics</a:t>
            </a:r>
            <a:r>
              <a:rPr lang="en-GB" dirty="0" smtClean="0"/>
              <a:t> in man and animal. </a:t>
            </a:r>
            <a:r>
              <a:rPr lang="en-GB" i="1" dirty="0" smtClean="0"/>
              <a:t>Journal of Applied Bacteriology</a:t>
            </a:r>
            <a:r>
              <a:rPr lang="en-GB" dirty="0" smtClean="0"/>
              <a:t>, 66: 365-378.</a:t>
            </a:r>
            <a:endParaRPr lang="fr-FR" dirty="0" smtClean="0"/>
          </a:p>
          <a:p>
            <a:r>
              <a:rPr lang="en-GB" b="1" dirty="0" smtClean="0"/>
              <a:t>[2].</a:t>
            </a:r>
            <a:r>
              <a:rPr lang="en-GB" dirty="0" smtClean="0"/>
              <a:t> </a:t>
            </a:r>
            <a:r>
              <a:rPr lang="en-GB" b="1" dirty="0" smtClean="0"/>
              <a:t>FAO &amp; OMS (2001).</a:t>
            </a:r>
            <a:r>
              <a:rPr lang="en-GB" dirty="0" smtClean="0"/>
              <a:t> Food and Agricultural Organization of the United Nations and World Health Organization. Health and nutritional properties of </a:t>
            </a:r>
            <a:r>
              <a:rPr lang="en-GB" dirty="0" err="1" smtClean="0"/>
              <a:t>probiotics</a:t>
            </a:r>
            <a:r>
              <a:rPr lang="en-GB" dirty="0" smtClean="0"/>
              <a:t> in food including powder milk with live lactic acid bacteria.</a:t>
            </a:r>
            <a:endParaRPr lang="fr-FR" dirty="0" smtClean="0"/>
          </a:p>
          <a:p>
            <a:r>
              <a:rPr lang="fr-FR" b="1" dirty="0" smtClean="0"/>
              <a:t>[3].</a:t>
            </a:r>
            <a:r>
              <a:rPr lang="fr-FR" dirty="0" smtClean="0"/>
              <a:t> </a:t>
            </a:r>
            <a:r>
              <a:rPr lang="fr-FR" b="1" dirty="0" err="1" smtClean="0"/>
              <a:t>Drakoularakou</a:t>
            </a:r>
            <a:r>
              <a:rPr lang="fr-FR" b="1" dirty="0" smtClean="0"/>
              <a:t> A. </a:t>
            </a:r>
            <a:r>
              <a:rPr lang="fr-FR" b="1" dirty="0" err="1" smtClean="0"/>
              <a:t>Rastall</a:t>
            </a:r>
            <a:r>
              <a:rPr lang="fr-FR" b="1" dirty="0" smtClean="0"/>
              <a:t> R. &amp; Gibson G. (2011).</a:t>
            </a:r>
            <a:r>
              <a:rPr lang="fr-FR" dirty="0" smtClean="0"/>
              <a:t> </a:t>
            </a:r>
            <a:r>
              <a:rPr lang="en-GB" dirty="0" smtClean="0"/>
              <a:t>Functional foods for the gut: </a:t>
            </a:r>
            <a:r>
              <a:rPr lang="en-GB" dirty="0" err="1" smtClean="0"/>
              <a:t>probiotics</a:t>
            </a:r>
            <a:r>
              <a:rPr lang="en-GB" dirty="0" smtClean="0"/>
              <a:t>, </a:t>
            </a:r>
            <a:r>
              <a:rPr lang="en-GB" dirty="0" err="1" smtClean="0"/>
              <a:t>prebiotics</a:t>
            </a:r>
            <a:r>
              <a:rPr lang="en-GB" dirty="0" smtClean="0"/>
              <a:t> and </a:t>
            </a:r>
            <a:r>
              <a:rPr lang="en-GB" dirty="0" err="1" smtClean="0"/>
              <a:t>synbiotics</a:t>
            </a:r>
            <a:r>
              <a:rPr lang="en-GB" dirty="0" smtClean="0"/>
              <a:t>. In  </a:t>
            </a:r>
            <a:r>
              <a:rPr lang="en-GB" b="1" dirty="0" err="1" smtClean="0"/>
              <a:t>Saarela</a:t>
            </a:r>
            <a:r>
              <a:rPr lang="en-GB" b="1" dirty="0" smtClean="0"/>
              <a:t> M. (Ed)</a:t>
            </a:r>
            <a:r>
              <a:rPr lang="en-GB" dirty="0" smtClean="0"/>
              <a:t>. Functional foods-Concept to product. 2</a:t>
            </a:r>
            <a:r>
              <a:rPr lang="en-GB" baseline="30000" dirty="0" smtClean="0"/>
              <a:t>nd</a:t>
            </a:r>
            <a:r>
              <a:rPr lang="en-GB" dirty="0" smtClean="0"/>
              <a:t> edition, </a:t>
            </a:r>
            <a:r>
              <a:rPr lang="en-GB" i="1" dirty="0" err="1" smtClean="0"/>
              <a:t>Woodhead</a:t>
            </a:r>
            <a:r>
              <a:rPr lang="en-GB" i="1" dirty="0" smtClean="0"/>
              <a:t> Publishing</a:t>
            </a:r>
            <a:r>
              <a:rPr lang="en-GB" dirty="0" smtClean="0"/>
              <a:t>, Oxford, Cambridge, </a:t>
            </a:r>
            <a:r>
              <a:rPr lang="en-GB" dirty="0" err="1" smtClean="0"/>
              <a:t>Philidelphia</a:t>
            </a:r>
            <a:r>
              <a:rPr lang="en-GB" dirty="0" smtClean="0"/>
              <a:t>, New Delhi.</a:t>
            </a:r>
            <a:endParaRPr lang="fr-FR" dirty="0" smtClean="0"/>
          </a:p>
          <a:p>
            <a:r>
              <a:rPr lang="fr-FR" b="1" dirty="0" smtClean="0"/>
              <a:t>[4].</a:t>
            </a:r>
            <a:r>
              <a:rPr lang="fr-FR" dirty="0" smtClean="0"/>
              <a:t> </a:t>
            </a:r>
            <a:r>
              <a:rPr lang="fr-FR" b="1" dirty="0" err="1" smtClean="0"/>
              <a:t>Brassart</a:t>
            </a:r>
            <a:r>
              <a:rPr lang="fr-FR" b="1" dirty="0" smtClean="0"/>
              <a:t> D. &amp; Marteau P. (2002).</a:t>
            </a:r>
            <a:r>
              <a:rPr lang="fr-FR" dirty="0" smtClean="0"/>
              <a:t> Probiotiques bases nutritionnelles, effets démontrés et perspectives. In </a:t>
            </a:r>
            <a:r>
              <a:rPr lang="fr-FR" b="1" dirty="0" err="1" smtClean="0"/>
              <a:t>Roberfroid</a:t>
            </a:r>
            <a:r>
              <a:rPr lang="fr-FR" b="1" dirty="0" smtClean="0"/>
              <a:t>, M. (Ed.)</a:t>
            </a:r>
            <a:r>
              <a:rPr lang="fr-FR" dirty="0" smtClean="0"/>
              <a:t>. Aliments fonctionnels. </a:t>
            </a:r>
            <a:r>
              <a:rPr lang="fr-FR" i="1" dirty="0" smtClean="0"/>
              <a:t>Tec &amp; Doc</a:t>
            </a:r>
            <a:r>
              <a:rPr lang="fr-FR" dirty="0" smtClean="0"/>
              <a:t>, Paris, France.</a:t>
            </a:r>
          </a:p>
          <a:p>
            <a:r>
              <a:rPr lang="en-GB" b="1" dirty="0" smtClean="0"/>
              <a:t>[5]. </a:t>
            </a:r>
            <a:r>
              <a:rPr lang="en-GB" b="1" dirty="0" err="1" smtClean="0"/>
              <a:t>Vlasova</a:t>
            </a:r>
            <a:r>
              <a:rPr lang="en-GB" b="1" dirty="0" smtClean="0"/>
              <a:t>, A. N. </a:t>
            </a:r>
            <a:r>
              <a:rPr lang="en-GB" b="1" dirty="0" err="1" smtClean="0"/>
              <a:t>Kandasamy</a:t>
            </a:r>
            <a:r>
              <a:rPr lang="en-GB" b="1" dirty="0" smtClean="0"/>
              <a:t> S., </a:t>
            </a:r>
            <a:r>
              <a:rPr lang="en-GB" b="1" dirty="0" err="1" smtClean="0"/>
              <a:t>Chattha</a:t>
            </a:r>
            <a:r>
              <a:rPr lang="en-GB" b="1" dirty="0" smtClean="0"/>
              <a:t> K. S., </a:t>
            </a:r>
            <a:r>
              <a:rPr lang="en-GB" b="1" dirty="0" err="1" smtClean="0"/>
              <a:t>Rajashekara</a:t>
            </a:r>
            <a:r>
              <a:rPr lang="en-GB" b="1" dirty="0" smtClean="0"/>
              <a:t> G. &amp; </a:t>
            </a:r>
            <a:r>
              <a:rPr lang="en-GB" b="1" dirty="0" err="1" smtClean="0"/>
              <a:t>Saif</a:t>
            </a:r>
            <a:r>
              <a:rPr lang="en-GB" b="1" dirty="0" smtClean="0"/>
              <a:t> L. J. (2016).</a:t>
            </a:r>
            <a:r>
              <a:rPr lang="en-GB" dirty="0" smtClean="0"/>
              <a:t> Comparison of </a:t>
            </a:r>
            <a:r>
              <a:rPr lang="en-GB" dirty="0" err="1" smtClean="0"/>
              <a:t>probiotic</a:t>
            </a:r>
            <a:r>
              <a:rPr lang="en-GB" dirty="0" smtClean="0"/>
              <a:t> lactobacilli and bifidobacteria effects, immune responses and rotavirus vaccines and infection in different host species. </a:t>
            </a:r>
            <a:r>
              <a:rPr lang="en-GB" i="1" dirty="0" smtClean="0"/>
              <a:t>Veterinary Immunology and </a:t>
            </a:r>
            <a:r>
              <a:rPr lang="en-GB" i="1" dirty="0" err="1" smtClean="0"/>
              <a:t>Immunopathology</a:t>
            </a:r>
            <a:r>
              <a:rPr lang="en-GB" dirty="0" smtClean="0"/>
              <a:t>, 172: 72-84.</a:t>
            </a:r>
            <a:endParaRPr lang="fr-FR" dirty="0" smtClean="0"/>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92"/>
            <a:ext cx="7829576" cy="1143000"/>
          </a:xfrm>
        </p:spPr>
        <p:txBody>
          <a:bodyPr>
            <a:normAutofit/>
          </a:bodyPr>
          <a:lstStyle/>
          <a:p>
            <a:pPr algn="ctr"/>
            <a:r>
              <a:rPr lang="fr-FR" sz="4000" dirty="0" smtClean="0">
                <a:effectLst>
                  <a:outerShdw blurRad="38100" dist="38100" dir="2700000" algn="tl">
                    <a:srgbClr val="000000">
                      <a:alpha val="43137"/>
                    </a:srgbClr>
                  </a:outerShdw>
                </a:effectLst>
              </a:rPr>
              <a:t>Pré-test</a:t>
            </a:r>
            <a:endParaRPr lang="fr-FR" sz="40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1"/>
          </p:nvPr>
        </p:nvSpPr>
        <p:spPr>
          <a:xfrm>
            <a:off x="242918" y="1214422"/>
            <a:ext cx="8472486" cy="3643338"/>
          </a:xfrm>
        </p:spPr>
        <p:txBody>
          <a:bodyPr>
            <a:noAutofit/>
          </a:bodyPr>
          <a:lstStyle/>
          <a:p>
            <a:pPr>
              <a:buNone/>
            </a:pPr>
            <a:r>
              <a:rPr lang="fr-FR" sz="3200" dirty="0" smtClean="0">
                <a:solidFill>
                  <a:srgbClr val="00B050"/>
                </a:solidFill>
                <a:latin typeface="+mj-lt"/>
                <a:cs typeface="Times New Roman" pitchFamily="18" charset="0"/>
              </a:rPr>
              <a:t>Testez vos connaissances acquises.</a:t>
            </a:r>
          </a:p>
          <a:p>
            <a:pPr marL="0" indent="355600" algn="just">
              <a:buNone/>
            </a:pPr>
            <a:r>
              <a:rPr lang="fr-FR" sz="3200" dirty="0" smtClean="0"/>
              <a:t>Avant de commencer l'étude du cours sur </a:t>
            </a:r>
            <a:r>
              <a:rPr lang="fr-FR" sz="3200" smtClean="0"/>
              <a:t>les probiotiques, </a:t>
            </a:r>
            <a:r>
              <a:rPr lang="fr-FR" sz="3200" dirty="0" smtClean="0"/>
              <a:t>il est préférable de vérifier que vous possédiez des connaissances de base sur : </a:t>
            </a:r>
          </a:p>
          <a:p>
            <a:pPr marL="0" indent="355600" algn="just">
              <a:buFont typeface="Wingdings" pitchFamily="2" charset="2"/>
              <a:buChar char="q"/>
            </a:pPr>
            <a:r>
              <a:rPr lang="fr-FR" sz="3200" b="1" smtClean="0"/>
              <a:t>les aliments fonctionnels </a:t>
            </a:r>
            <a:r>
              <a:rPr lang="fr-FR" sz="3200" smtClean="0"/>
              <a:t>;</a:t>
            </a:r>
            <a:endParaRPr lang="fr-FR" sz="3200" dirty="0" smtClean="0"/>
          </a:p>
          <a:p>
            <a:pPr marL="0" indent="355600" algn="just">
              <a:buFont typeface="Wingdings" pitchFamily="2" charset="2"/>
              <a:buChar char="q"/>
            </a:pPr>
            <a:r>
              <a:rPr lang="fr-FR" sz="3200" b="1" smtClean="0"/>
              <a:t>la flore intestinale </a:t>
            </a:r>
            <a:r>
              <a:rPr lang="fr-FR" sz="3200" smtClean="0"/>
              <a:t>;</a:t>
            </a:r>
            <a:endParaRPr lang="fr-FR" sz="3200" dirty="0" smtClean="0"/>
          </a:p>
          <a:p>
            <a:pPr marL="0" indent="355600" algn="just">
              <a:buFont typeface="Wingdings" pitchFamily="2" charset="2"/>
              <a:buChar char="q"/>
            </a:pPr>
            <a:r>
              <a:rPr lang="fr-FR" sz="3200" b="1" smtClean="0"/>
              <a:t>L’appareil digestif </a:t>
            </a:r>
            <a:r>
              <a:rPr lang="fr-FR" sz="3200" smtClean="0"/>
              <a:t>;</a:t>
            </a:r>
            <a:endParaRPr lang="fr-FR" sz="3200" dirty="0" smtClean="0"/>
          </a:p>
          <a:p>
            <a:pPr marL="0" indent="355600" algn="just">
              <a:buFont typeface="Wingdings" pitchFamily="2" charset="2"/>
              <a:buChar char="q"/>
            </a:pPr>
            <a:r>
              <a:rPr lang="fr-FR" sz="3200" b="1" smtClean="0"/>
              <a:t>La muqueuse intestinale </a:t>
            </a:r>
            <a:r>
              <a:rPr lang="fr-FR" sz="3200" smtClean="0"/>
              <a:t>;</a:t>
            </a:r>
          </a:p>
          <a:p>
            <a:pPr marL="0" indent="355600" algn="just">
              <a:buFont typeface="Wingdings" pitchFamily="2" charset="2"/>
              <a:buChar char="q"/>
            </a:pPr>
            <a:r>
              <a:rPr lang="fr-FR" sz="3200" b="1" smtClean="0"/>
              <a:t>Fonctions de l’absorption</a:t>
            </a:r>
            <a:r>
              <a:rPr lang="fr-FR" sz="3200" smtClean="0"/>
              <a:t>. </a:t>
            </a:r>
            <a:endParaRPr lang="fr-FR" sz="3200" dirty="0" smtClean="0"/>
          </a:p>
          <a:p>
            <a:pPr>
              <a:buNone/>
            </a:pPr>
            <a:endParaRPr lang="fr-FR" sz="3200" dirty="0" smtClean="0">
              <a:latin typeface="+mj-lt"/>
              <a:cs typeface="Times New Roman" pitchFamily="18" charset="0"/>
            </a:endParaRPr>
          </a:p>
          <a:p>
            <a:pPr marL="633413" indent="-273050">
              <a:buNone/>
            </a:pPr>
            <a:endParaRPr lang="fr-FR" sz="3200" dirty="0" smtClean="0">
              <a:latin typeface="+mj-lt"/>
              <a:cs typeface="Times New Roman" pitchFamily="18" charset="0"/>
            </a:endParaRPr>
          </a:p>
          <a:p>
            <a:pPr marL="633413" indent="-273050">
              <a:buNone/>
            </a:pPr>
            <a:endParaRPr lang="fr-FR" sz="3200" dirty="0">
              <a:latin typeface="+mj-lt"/>
              <a:cs typeface="Times New Roman" pitchFamily="18" charset="0"/>
            </a:endParaRPr>
          </a:p>
        </p:txBody>
      </p:sp>
      <p:sp>
        <p:nvSpPr>
          <p:cNvPr id="6" name="Espace réservé du numéro de diapositive 5"/>
          <p:cNvSpPr>
            <a:spLocks noGrp="1"/>
          </p:cNvSpPr>
          <p:nvPr>
            <p:ph type="sldNum" sz="quarter" idx="15"/>
          </p:nvPr>
        </p:nvSpPr>
        <p:spPr/>
        <p:txBody>
          <a:bodyPr/>
          <a:lstStyle/>
          <a:p>
            <a:fld id="{155D7C1F-9CF3-4F15-8BCF-7559A24EC2DD}" type="slidenum">
              <a:rPr lang="fr-FR" smtClean="0"/>
              <a:pPr/>
              <a:t>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90"/>
            <a:ext cx="7829576" cy="1143000"/>
          </a:xfrm>
        </p:spPr>
        <p:txBody>
          <a:bodyPr>
            <a:normAutofit/>
          </a:bodyPr>
          <a:lstStyle/>
          <a:p>
            <a:pPr algn="ctr"/>
            <a:r>
              <a:rPr lang="fr-FR" sz="4000" dirty="0" smtClean="0">
                <a:effectLst>
                  <a:outerShdw blurRad="38100" dist="38100" dir="2700000" algn="tl">
                    <a:srgbClr val="000000">
                      <a:alpha val="43137"/>
                    </a:srgbClr>
                  </a:outerShdw>
                </a:effectLst>
              </a:rPr>
              <a:t>Pré-test</a:t>
            </a:r>
            <a:endParaRPr lang="fr-FR" sz="40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1"/>
          </p:nvPr>
        </p:nvSpPr>
        <p:spPr>
          <a:xfrm>
            <a:off x="0" y="642918"/>
            <a:ext cx="8715404" cy="857256"/>
          </a:xfrm>
        </p:spPr>
        <p:txBody>
          <a:bodyPr>
            <a:noAutofit/>
          </a:bodyPr>
          <a:lstStyle/>
          <a:p>
            <a:pPr algn="just">
              <a:buNone/>
            </a:pPr>
            <a:r>
              <a:rPr lang="fr-FR" dirty="0" smtClean="0">
                <a:latin typeface="+mj-lt"/>
                <a:cs typeface="Times New Roman" pitchFamily="18" charset="0"/>
              </a:rPr>
              <a:t>	</a:t>
            </a:r>
            <a:r>
              <a:rPr lang="fr-FR" b="1" dirty="0" smtClean="0">
                <a:latin typeface="+mj-lt"/>
                <a:cs typeface="Times New Roman" pitchFamily="18" charset="0"/>
              </a:rPr>
              <a:t>Q. 1. </a:t>
            </a:r>
            <a:r>
              <a:rPr lang="fr-FR" dirty="0" smtClean="0"/>
              <a:t>Remplissez les cases vides de la définition des aliments fonctionnelle suivante par les expressions suivantes :</a:t>
            </a:r>
            <a:r>
              <a:rPr lang="fr-FR" dirty="0" smtClean="0">
                <a:latin typeface="+mj-lt"/>
                <a:cs typeface="Times New Roman" pitchFamily="18" charset="0"/>
              </a:rPr>
              <a:t> </a:t>
            </a:r>
          </a:p>
          <a:p>
            <a:pPr algn="just">
              <a:buNone/>
            </a:pPr>
            <a:r>
              <a:rPr lang="fr-FR" i="1" dirty="0" smtClean="0">
                <a:latin typeface="+mj-lt"/>
                <a:cs typeface="Times New Roman" pitchFamily="18" charset="0"/>
              </a:rPr>
              <a:t>	_ </a:t>
            </a:r>
            <a:r>
              <a:rPr lang="fr-FR" i="1" dirty="0" smtClean="0"/>
              <a:t>le risque d’une maladie chronique; _ la fonction nutritionnelle de base; _ effets physiologiques bénéfiques démontrés; _ un aliment traditionnel; _ la nourriture habituelle</a:t>
            </a:r>
            <a:r>
              <a:rPr lang="fr-FR" dirty="0" smtClean="0"/>
              <a:t>.</a:t>
            </a:r>
          </a:p>
          <a:p>
            <a:pPr>
              <a:buNone/>
            </a:pPr>
            <a:endParaRPr lang="fr-FR" dirty="0" smtClean="0">
              <a:latin typeface="+mj-lt"/>
              <a:cs typeface="Times New Roman" pitchFamily="18" charset="0"/>
            </a:endParaRPr>
          </a:p>
          <a:p>
            <a:pPr marL="633413" indent="-273050">
              <a:buNone/>
            </a:pPr>
            <a:endParaRPr lang="fr-FR" dirty="0" smtClean="0">
              <a:latin typeface="+mj-lt"/>
              <a:cs typeface="Times New Roman" pitchFamily="18" charset="0"/>
            </a:endParaRPr>
          </a:p>
          <a:p>
            <a:pPr marL="633413" indent="-273050">
              <a:buNone/>
            </a:pPr>
            <a:endParaRPr lang="fr-FR" dirty="0">
              <a:latin typeface="+mj-lt"/>
              <a:cs typeface="Times New Roman" pitchFamily="18" charset="0"/>
            </a:endParaRPr>
          </a:p>
        </p:txBody>
      </p:sp>
      <p:sp>
        <p:nvSpPr>
          <p:cNvPr id="6" name="Espace réservé du numéro de diapositive 5"/>
          <p:cNvSpPr>
            <a:spLocks noGrp="1"/>
          </p:cNvSpPr>
          <p:nvPr>
            <p:ph type="sldNum" sz="quarter" idx="15"/>
          </p:nvPr>
        </p:nvSpPr>
        <p:spPr/>
        <p:txBody>
          <a:bodyPr/>
          <a:lstStyle/>
          <a:p>
            <a:fld id="{155D7C1F-9CF3-4F15-8BCF-7559A24EC2DD}" type="slidenum">
              <a:rPr lang="fr-FR" smtClean="0"/>
              <a:pPr/>
              <a:t>5</a:t>
            </a:fld>
            <a:endParaRPr lang="fr-FR"/>
          </a:p>
        </p:txBody>
      </p:sp>
      <p:sp>
        <p:nvSpPr>
          <p:cNvPr id="5" name="Espace réservé du contenu 2"/>
          <p:cNvSpPr txBox="1">
            <a:spLocks/>
          </p:cNvSpPr>
          <p:nvPr/>
        </p:nvSpPr>
        <p:spPr>
          <a:xfrm>
            <a:off x="285752" y="3571876"/>
            <a:ext cx="8429652" cy="2714644"/>
          </a:xfrm>
          <a:prstGeom prst="rect">
            <a:avLst/>
          </a:prstGeom>
          <a:ln>
            <a:solidFill>
              <a:schemeClr val="accent1"/>
            </a:solidFill>
          </a:ln>
        </p:spPr>
        <p:txBody>
          <a:bodyPr vert="horz">
            <a:noAutofit/>
          </a:bodyPr>
          <a:lstStyle/>
          <a:p>
            <a:pPr lvl="0" algn="ctr">
              <a:spcBef>
                <a:spcPts val="600"/>
              </a:spcBef>
              <a:buClr>
                <a:schemeClr val="accent1"/>
              </a:buClr>
              <a:buSzPct val="70000"/>
            </a:pPr>
            <a:r>
              <a:rPr lang="fr-FR" sz="2400" b="1" dirty="0" smtClean="0"/>
              <a:t>"</a:t>
            </a:r>
            <a:r>
              <a:rPr lang="fr-FR" sz="2400" dirty="0" smtClean="0"/>
              <a:t> un </a:t>
            </a:r>
            <a:r>
              <a:rPr lang="fr-FR" sz="2400" b="1" dirty="0" smtClean="0"/>
              <a:t>aliment fonctionnel</a:t>
            </a:r>
            <a:r>
              <a:rPr lang="fr-FR" sz="2400" dirty="0" smtClean="0"/>
              <a:t> est un aliment ressemblant en apparence à ………………………………………., et qui est consommé dans le cadre de ………………………………………, mais qui est capable d’exercer des ……………………………………..............ou de réduire</a:t>
            </a:r>
            <a:r>
              <a:rPr lang="fr-FR" sz="2400" b="1" dirty="0" smtClean="0"/>
              <a:t> </a:t>
            </a:r>
            <a:r>
              <a:rPr lang="fr-FR" sz="2400" dirty="0" smtClean="0"/>
              <a:t>………………………………………..</a:t>
            </a:r>
            <a:r>
              <a:rPr lang="fr-FR" sz="2400" b="1" dirty="0" smtClean="0"/>
              <a:t>  </a:t>
            </a:r>
            <a:r>
              <a:rPr lang="fr-FR" sz="2400" dirty="0" smtClean="0"/>
              <a:t>au-delà de …………………………………"</a:t>
            </a:r>
            <a:endParaRPr kumimoji="0" lang="fr-FR" sz="2400" b="0" i="0" u="none" strike="noStrike" kern="1200" cap="none" spc="0" normalizeH="0" baseline="0" noProof="0" dirty="0" smtClean="0">
              <a:ln>
                <a:noFill/>
              </a:ln>
              <a:solidFill>
                <a:schemeClr val="tx1"/>
              </a:solidFill>
              <a:effectLst/>
              <a:uLnTx/>
              <a:uFillTx/>
              <a:latin typeface="+mj-lt"/>
              <a:ea typeface="+mn-ea"/>
              <a:cs typeface="Times New Roman" pitchFamily="18" charset="0"/>
            </a:endParaRPr>
          </a:p>
          <a:p>
            <a:pPr marL="633413" marR="0" lvl="0" indent="-27305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fr-FR" sz="2400" b="0" i="0" u="none" strike="noStrike" kern="1200" cap="none" spc="0" normalizeH="0" baseline="0" noProof="0" dirty="0">
              <a:ln>
                <a:noFill/>
              </a:ln>
              <a:solidFill>
                <a:schemeClr val="tx1"/>
              </a:solidFill>
              <a:effectLst/>
              <a:uLnTx/>
              <a:uFillTx/>
              <a:latin typeface="+mj-lt"/>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90"/>
            <a:ext cx="7829576" cy="1143000"/>
          </a:xfrm>
        </p:spPr>
        <p:txBody>
          <a:bodyPr>
            <a:normAutofit/>
          </a:bodyPr>
          <a:lstStyle/>
          <a:p>
            <a:pPr algn="ctr"/>
            <a:r>
              <a:rPr lang="fr-FR" sz="4000" dirty="0" smtClean="0">
                <a:effectLst>
                  <a:outerShdw blurRad="38100" dist="38100" dir="2700000" algn="tl">
                    <a:srgbClr val="000000">
                      <a:alpha val="43137"/>
                    </a:srgbClr>
                  </a:outerShdw>
                </a:effectLst>
              </a:rPr>
              <a:t>Pré-test</a:t>
            </a:r>
            <a:endParaRPr lang="fr-FR" sz="40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1"/>
          </p:nvPr>
        </p:nvSpPr>
        <p:spPr>
          <a:xfrm>
            <a:off x="0" y="642918"/>
            <a:ext cx="8715404" cy="857256"/>
          </a:xfrm>
        </p:spPr>
        <p:txBody>
          <a:bodyPr>
            <a:noAutofit/>
          </a:bodyPr>
          <a:lstStyle/>
          <a:p>
            <a:pPr algn="just">
              <a:buNone/>
            </a:pPr>
            <a:r>
              <a:rPr lang="fr-FR" dirty="0" smtClean="0">
                <a:latin typeface="+mj-lt"/>
                <a:cs typeface="Times New Roman" pitchFamily="18" charset="0"/>
              </a:rPr>
              <a:t>	</a:t>
            </a:r>
            <a:r>
              <a:rPr lang="fr-FR" b="1" dirty="0" smtClean="0">
                <a:latin typeface="+mj-lt"/>
                <a:cs typeface="Times New Roman" pitchFamily="18" charset="0"/>
              </a:rPr>
              <a:t>Q. 2. </a:t>
            </a:r>
            <a:r>
              <a:rPr lang="fr-FR" dirty="0" smtClean="0"/>
              <a:t>Remplissez les cases vides de la définition da la flore intestinale par les expressions suivantes :</a:t>
            </a:r>
            <a:r>
              <a:rPr lang="fr-FR" dirty="0" smtClean="0">
                <a:latin typeface="+mj-lt"/>
                <a:cs typeface="Times New Roman" pitchFamily="18" charset="0"/>
              </a:rPr>
              <a:t> </a:t>
            </a:r>
          </a:p>
          <a:p>
            <a:pPr>
              <a:buNone/>
            </a:pPr>
            <a:r>
              <a:rPr lang="fr-FR" dirty="0" smtClean="0"/>
              <a:t>		</a:t>
            </a:r>
            <a:r>
              <a:rPr lang="fr-FR" i="1" dirty="0" smtClean="0"/>
              <a:t>_ naturellement;</a:t>
            </a:r>
          </a:p>
          <a:p>
            <a:pPr>
              <a:buNone/>
            </a:pPr>
            <a:r>
              <a:rPr lang="fr-FR" i="1" dirty="0" smtClean="0"/>
              <a:t>		_ le </a:t>
            </a:r>
            <a:r>
              <a:rPr lang="fr-FR" i="1" dirty="0" err="1" smtClean="0"/>
              <a:t>microbiote</a:t>
            </a:r>
            <a:r>
              <a:rPr lang="fr-FR" i="1" dirty="0" smtClean="0"/>
              <a:t> intestinal ;</a:t>
            </a:r>
          </a:p>
          <a:p>
            <a:pPr>
              <a:buNone/>
            </a:pPr>
            <a:r>
              <a:rPr lang="fr-FR" i="1" dirty="0" smtClean="0"/>
              <a:t>		_ autres micro-organismes.</a:t>
            </a:r>
          </a:p>
          <a:p>
            <a:pPr algn="just">
              <a:buNone/>
            </a:pPr>
            <a:endParaRPr lang="fr-FR" dirty="0" smtClean="0"/>
          </a:p>
          <a:p>
            <a:pPr>
              <a:buNone/>
            </a:pPr>
            <a:endParaRPr lang="fr-FR" dirty="0" smtClean="0">
              <a:latin typeface="+mj-lt"/>
              <a:cs typeface="Times New Roman" pitchFamily="18" charset="0"/>
            </a:endParaRPr>
          </a:p>
          <a:p>
            <a:pPr marL="633413" indent="-273050">
              <a:buNone/>
            </a:pPr>
            <a:endParaRPr lang="fr-FR" dirty="0" smtClean="0">
              <a:latin typeface="+mj-lt"/>
              <a:cs typeface="Times New Roman" pitchFamily="18" charset="0"/>
            </a:endParaRPr>
          </a:p>
          <a:p>
            <a:pPr marL="633413" indent="-273050">
              <a:buNone/>
            </a:pPr>
            <a:endParaRPr lang="fr-FR" dirty="0">
              <a:latin typeface="+mj-lt"/>
              <a:cs typeface="Times New Roman" pitchFamily="18" charset="0"/>
            </a:endParaRPr>
          </a:p>
        </p:txBody>
      </p:sp>
      <p:sp>
        <p:nvSpPr>
          <p:cNvPr id="6" name="Espace réservé du numéro de diapositive 5"/>
          <p:cNvSpPr>
            <a:spLocks noGrp="1"/>
          </p:cNvSpPr>
          <p:nvPr>
            <p:ph type="sldNum" sz="quarter" idx="15"/>
          </p:nvPr>
        </p:nvSpPr>
        <p:spPr/>
        <p:txBody>
          <a:bodyPr/>
          <a:lstStyle/>
          <a:p>
            <a:fld id="{155D7C1F-9CF3-4F15-8BCF-7559A24EC2DD}" type="slidenum">
              <a:rPr lang="fr-FR" smtClean="0"/>
              <a:pPr/>
              <a:t>6</a:t>
            </a:fld>
            <a:endParaRPr lang="fr-FR"/>
          </a:p>
        </p:txBody>
      </p:sp>
      <p:sp>
        <p:nvSpPr>
          <p:cNvPr id="5" name="Espace réservé du contenu 2"/>
          <p:cNvSpPr txBox="1">
            <a:spLocks/>
          </p:cNvSpPr>
          <p:nvPr/>
        </p:nvSpPr>
        <p:spPr>
          <a:xfrm>
            <a:off x="285752" y="3643314"/>
            <a:ext cx="8358214" cy="2000264"/>
          </a:xfrm>
          <a:prstGeom prst="rect">
            <a:avLst/>
          </a:prstGeom>
          <a:ln>
            <a:solidFill>
              <a:schemeClr val="accent1"/>
            </a:solidFill>
          </a:ln>
        </p:spPr>
        <p:txBody>
          <a:bodyPr vert="horz">
            <a:noAutofit/>
          </a:bodyPr>
          <a:lstStyle/>
          <a:p>
            <a:pPr lvl="0" algn="ctr">
              <a:spcBef>
                <a:spcPts val="600"/>
              </a:spcBef>
              <a:buClr>
                <a:schemeClr val="accent1"/>
              </a:buClr>
              <a:buSzPct val="70000"/>
            </a:pPr>
            <a:r>
              <a:rPr lang="fr-FR" sz="2400" dirty="0" smtClean="0"/>
              <a:t>" La flore intestinale également appelée ……………………, est constituée des différentes bactéries et …………………………….. qui se trouvent ……………………… dans les organes composants le tube digestif ".</a:t>
            </a:r>
            <a:endParaRPr kumimoji="0" lang="fr-FR" sz="2400" b="0" i="0" u="none" strike="noStrike" kern="1200" cap="none" spc="0" normalizeH="0" baseline="0" noProof="0" dirty="0" smtClean="0">
              <a:ln>
                <a:noFill/>
              </a:ln>
              <a:solidFill>
                <a:schemeClr val="tx1"/>
              </a:solidFill>
              <a:effectLst/>
              <a:uLnTx/>
              <a:uFillTx/>
              <a:latin typeface="+mj-lt"/>
              <a:ea typeface="+mn-ea"/>
              <a:cs typeface="Times New Roman" pitchFamily="18" charset="0"/>
            </a:endParaRPr>
          </a:p>
          <a:p>
            <a:pPr marL="633413" marR="0" lvl="0" indent="-27305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fr-FR" sz="2400" b="0" i="0" u="none" strike="noStrike" kern="1200" cap="none" spc="0" normalizeH="0" baseline="0" noProof="0" dirty="0">
              <a:ln>
                <a:noFill/>
              </a:ln>
              <a:solidFill>
                <a:schemeClr val="tx1"/>
              </a:solidFill>
              <a:effectLst/>
              <a:uLnTx/>
              <a:uFillTx/>
              <a:latin typeface="+mj-lt"/>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90"/>
            <a:ext cx="7829576" cy="1143000"/>
          </a:xfrm>
        </p:spPr>
        <p:txBody>
          <a:bodyPr>
            <a:normAutofit/>
          </a:bodyPr>
          <a:lstStyle/>
          <a:p>
            <a:pPr algn="ctr"/>
            <a:r>
              <a:rPr lang="fr-FR" sz="4000" dirty="0" smtClean="0">
                <a:effectLst>
                  <a:outerShdw blurRad="38100" dist="38100" dir="2700000" algn="tl">
                    <a:srgbClr val="000000">
                      <a:alpha val="43137"/>
                    </a:srgbClr>
                  </a:outerShdw>
                </a:effectLst>
              </a:rPr>
              <a:t>Pré-test</a:t>
            </a:r>
            <a:endParaRPr lang="fr-FR" sz="40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1"/>
          </p:nvPr>
        </p:nvSpPr>
        <p:spPr>
          <a:xfrm>
            <a:off x="0" y="642918"/>
            <a:ext cx="8715404" cy="857256"/>
          </a:xfrm>
        </p:spPr>
        <p:txBody>
          <a:bodyPr>
            <a:noAutofit/>
          </a:bodyPr>
          <a:lstStyle/>
          <a:p>
            <a:pPr algn="just">
              <a:buNone/>
            </a:pPr>
            <a:r>
              <a:rPr lang="fr-FR" b="1" dirty="0" smtClean="0">
                <a:latin typeface="+mj-lt"/>
                <a:cs typeface="Times New Roman" pitchFamily="18" charset="0"/>
              </a:rPr>
              <a:t>	Q. 3. </a:t>
            </a:r>
            <a:r>
              <a:rPr lang="fr-FR" dirty="0" smtClean="0"/>
              <a:t>Citez les différents parties et segments du tube digestif.</a:t>
            </a:r>
          </a:p>
          <a:p>
            <a:pPr algn="just">
              <a:buNone/>
            </a:pPr>
            <a:endParaRPr lang="fr-FR" dirty="0" smtClean="0">
              <a:latin typeface="+mj-lt"/>
              <a:cs typeface="Times New Roman" pitchFamily="18" charset="0"/>
            </a:endParaRPr>
          </a:p>
          <a:p>
            <a:pPr>
              <a:buNone/>
            </a:pPr>
            <a:r>
              <a:rPr lang="fr-FR" dirty="0" smtClean="0"/>
              <a:t>		</a:t>
            </a:r>
          </a:p>
          <a:p>
            <a:pPr>
              <a:buNone/>
            </a:pPr>
            <a:endParaRPr lang="fr-FR" dirty="0" smtClean="0">
              <a:latin typeface="+mj-lt"/>
              <a:cs typeface="Times New Roman" pitchFamily="18" charset="0"/>
            </a:endParaRPr>
          </a:p>
          <a:p>
            <a:pPr marL="633413" indent="-273050">
              <a:buNone/>
            </a:pPr>
            <a:endParaRPr lang="fr-FR" dirty="0" smtClean="0">
              <a:latin typeface="+mj-lt"/>
              <a:cs typeface="Times New Roman" pitchFamily="18" charset="0"/>
            </a:endParaRPr>
          </a:p>
          <a:p>
            <a:pPr marL="633413" indent="-273050">
              <a:buNone/>
            </a:pPr>
            <a:endParaRPr lang="fr-FR" dirty="0">
              <a:latin typeface="+mj-lt"/>
              <a:cs typeface="Times New Roman" pitchFamily="18" charset="0"/>
            </a:endParaRPr>
          </a:p>
        </p:txBody>
      </p:sp>
      <p:sp>
        <p:nvSpPr>
          <p:cNvPr id="6" name="Espace réservé du numéro de diapositive 5"/>
          <p:cNvSpPr>
            <a:spLocks noGrp="1"/>
          </p:cNvSpPr>
          <p:nvPr>
            <p:ph type="sldNum" sz="quarter" idx="15"/>
          </p:nvPr>
        </p:nvSpPr>
        <p:spPr/>
        <p:txBody>
          <a:bodyPr/>
          <a:lstStyle/>
          <a:p>
            <a:fld id="{155D7C1F-9CF3-4F15-8BCF-7559A24EC2DD}" type="slidenum">
              <a:rPr lang="fr-FR" smtClean="0"/>
              <a:pPr/>
              <a:t>7</a:t>
            </a:fld>
            <a:endParaRPr lang="fr-FR"/>
          </a:p>
        </p:txBody>
      </p:sp>
      <p:pic>
        <p:nvPicPr>
          <p:cNvPr id="8" name="Image 7" descr="C:\Users\massinissa\Documents\PostDoc\Cours\Sciences Alimentaires\Aliments fonctionnels\Programme\Probiotiques, prébiotiques, fibres alimentaires et amidons résistants\Illustrations\vocabulaire_corps_humain_appareil_digestif.gif"/>
          <p:cNvPicPr/>
          <p:nvPr/>
        </p:nvPicPr>
        <p:blipFill>
          <a:blip r:embed="rId2"/>
          <a:srcRect/>
          <a:stretch>
            <a:fillRect/>
          </a:stretch>
        </p:blipFill>
        <p:spPr bwMode="auto">
          <a:xfrm>
            <a:off x="1852612" y="1214462"/>
            <a:ext cx="5438775" cy="5715000"/>
          </a:xfrm>
          <a:prstGeom prst="rect">
            <a:avLst/>
          </a:prstGeom>
          <a:noFill/>
        </p:spPr>
      </p:pic>
      <p:sp>
        <p:nvSpPr>
          <p:cNvPr id="9" name="Rectangle 8"/>
          <p:cNvSpPr/>
          <p:nvPr/>
        </p:nvSpPr>
        <p:spPr>
          <a:xfrm>
            <a:off x="4929190" y="2928954"/>
            <a:ext cx="642942"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dirty="0" smtClean="0">
                <a:solidFill>
                  <a:schemeClr val="tx1"/>
                </a:solidFill>
              </a:rPr>
              <a:t>1</a:t>
            </a:r>
            <a:endParaRPr lang="fr-FR" dirty="0">
              <a:solidFill>
                <a:schemeClr val="tx1"/>
              </a:solidFill>
            </a:endParaRPr>
          </a:p>
        </p:txBody>
      </p:sp>
      <p:sp>
        <p:nvSpPr>
          <p:cNvPr id="10" name="Rectangle 9"/>
          <p:cNvSpPr/>
          <p:nvPr/>
        </p:nvSpPr>
        <p:spPr>
          <a:xfrm>
            <a:off x="3929058" y="3286144"/>
            <a:ext cx="642942"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dirty="0" smtClean="0">
                <a:solidFill>
                  <a:schemeClr val="tx1"/>
                </a:solidFill>
              </a:rPr>
              <a:t>  2 </a:t>
            </a:r>
            <a:endParaRPr lang="fr-FR" dirty="0">
              <a:solidFill>
                <a:schemeClr val="tx1"/>
              </a:solidFill>
            </a:endParaRPr>
          </a:p>
        </p:txBody>
      </p:sp>
      <p:sp>
        <p:nvSpPr>
          <p:cNvPr id="11" name="Rectangle 10"/>
          <p:cNvSpPr/>
          <p:nvPr/>
        </p:nvSpPr>
        <p:spPr>
          <a:xfrm>
            <a:off x="5786446" y="3929086"/>
            <a:ext cx="1071570"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dirty="0" smtClean="0">
                <a:solidFill>
                  <a:schemeClr val="bg1"/>
                </a:solidFill>
              </a:rPr>
              <a:t>9</a:t>
            </a:r>
            <a:endParaRPr lang="fr-FR" dirty="0">
              <a:solidFill>
                <a:schemeClr val="bg1"/>
              </a:solidFill>
            </a:endParaRPr>
          </a:p>
        </p:txBody>
      </p:sp>
      <p:sp>
        <p:nvSpPr>
          <p:cNvPr id="12" name="Rectangle 11"/>
          <p:cNvSpPr/>
          <p:nvPr/>
        </p:nvSpPr>
        <p:spPr>
          <a:xfrm>
            <a:off x="1857356" y="3571896"/>
            <a:ext cx="1357322"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fr-FR" dirty="0" smtClean="0">
                <a:solidFill>
                  <a:schemeClr val="tx1"/>
                </a:solidFill>
              </a:rPr>
              <a:t>3</a:t>
            </a:r>
            <a:endParaRPr lang="fr-FR" dirty="0">
              <a:solidFill>
                <a:schemeClr val="tx1"/>
              </a:solidFill>
            </a:endParaRPr>
          </a:p>
        </p:txBody>
      </p:sp>
      <p:sp>
        <p:nvSpPr>
          <p:cNvPr id="13" name="Rectangle 12"/>
          <p:cNvSpPr/>
          <p:nvPr/>
        </p:nvSpPr>
        <p:spPr>
          <a:xfrm>
            <a:off x="1928794" y="3357582"/>
            <a:ext cx="1357322"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dirty="0" smtClean="0">
                <a:solidFill>
                  <a:schemeClr val="bg1"/>
                </a:solidFill>
              </a:rPr>
              <a:t>1</a:t>
            </a:r>
            <a:endParaRPr lang="fr-FR" dirty="0">
              <a:solidFill>
                <a:schemeClr val="bg1"/>
              </a:solidFill>
            </a:endParaRPr>
          </a:p>
        </p:txBody>
      </p:sp>
      <p:sp>
        <p:nvSpPr>
          <p:cNvPr id="14" name="Rectangle 13"/>
          <p:cNvSpPr/>
          <p:nvPr/>
        </p:nvSpPr>
        <p:spPr>
          <a:xfrm>
            <a:off x="1857356" y="3929086"/>
            <a:ext cx="1357322"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fr-FR" dirty="0" smtClean="0">
                <a:solidFill>
                  <a:schemeClr val="bg1"/>
                </a:solidFill>
              </a:rPr>
              <a:t>4</a:t>
            </a:r>
            <a:endParaRPr lang="fr-FR" dirty="0">
              <a:solidFill>
                <a:schemeClr val="bg1"/>
              </a:solidFill>
            </a:endParaRPr>
          </a:p>
        </p:txBody>
      </p:sp>
      <p:sp>
        <p:nvSpPr>
          <p:cNvPr id="15" name="Rectangle 14"/>
          <p:cNvSpPr/>
          <p:nvPr/>
        </p:nvSpPr>
        <p:spPr>
          <a:xfrm>
            <a:off x="1857356" y="4214838"/>
            <a:ext cx="1357322"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fr-FR" dirty="0" smtClean="0">
                <a:solidFill>
                  <a:schemeClr val="tx1"/>
                </a:solidFill>
              </a:rPr>
              <a:t>10</a:t>
            </a:r>
            <a:endParaRPr lang="fr-FR" dirty="0">
              <a:solidFill>
                <a:schemeClr val="tx1"/>
              </a:solidFill>
            </a:endParaRPr>
          </a:p>
        </p:txBody>
      </p:sp>
      <p:sp>
        <p:nvSpPr>
          <p:cNvPr id="16" name="Rectangle 15"/>
          <p:cNvSpPr/>
          <p:nvPr/>
        </p:nvSpPr>
        <p:spPr>
          <a:xfrm>
            <a:off x="1857356" y="4500590"/>
            <a:ext cx="1357322"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fr-FR" dirty="0" smtClean="0">
                <a:solidFill>
                  <a:schemeClr val="tx1"/>
                </a:solidFill>
              </a:rPr>
              <a:t>9</a:t>
            </a:r>
            <a:endParaRPr lang="fr-FR" dirty="0">
              <a:solidFill>
                <a:schemeClr val="tx1"/>
              </a:solidFill>
            </a:endParaRPr>
          </a:p>
        </p:txBody>
      </p:sp>
      <p:sp>
        <p:nvSpPr>
          <p:cNvPr id="17" name="Rectangle 16"/>
          <p:cNvSpPr/>
          <p:nvPr/>
        </p:nvSpPr>
        <p:spPr>
          <a:xfrm>
            <a:off x="1857356" y="4857780"/>
            <a:ext cx="1357322"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fr-FR" dirty="0" smtClean="0">
                <a:solidFill>
                  <a:schemeClr val="tx1"/>
                </a:solidFill>
              </a:rPr>
              <a:t>4</a:t>
            </a:r>
            <a:endParaRPr lang="fr-FR" dirty="0">
              <a:solidFill>
                <a:schemeClr val="tx1"/>
              </a:solidFill>
            </a:endParaRPr>
          </a:p>
        </p:txBody>
      </p:sp>
      <p:sp>
        <p:nvSpPr>
          <p:cNvPr id="18" name="Rectangle 17"/>
          <p:cNvSpPr/>
          <p:nvPr/>
        </p:nvSpPr>
        <p:spPr>
          <a:xfrm>
            <a:off x="1857356" y="5214970"/>
            <a:ext cx="1357322"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fr-FR" dirty="0" smtClean="0">
                <a:solidFill>
                  <a:schemeClr val="tx1"/>
                </a:solidFill>
              </a:rPr>
              <a:t>8</a:t>
            </a:r>
            <a:endParaRPr lang="fr-FR" dirty="0">
              <a:solidFill>
                <a:schemeClr val="tx1"/>
              </a:solidFill>
            </a:endParaRPr>
          </a:p>
        </p:txBody>
      </p:sp>
      <p:sp>
        <p:nvSpPr>
          <p:cNvPr id="19" name="Rectangle 18"/>
          <p:cNvSpPr/>
          <p:nvPr/>
        </p:nvSpPr>
        <p:spPr>
          <a:xfrm>
            <a:off x="5857884" y="4214838"/>
            <a:ext cx="1071570"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dirty="0" smtClean="0">
                <a:solidFill>
                  <a:schemeClr val="tx1"/>
                </a:solidFill>
              </a:rPr>
              <a:t>11</a:t>
            </a:r>
            <a:endParaRPr lang="fr-FR" dirty="0">
              <a:solidFill>
                <a:schemeClr val="tx1"/>
              </a:solidFill>
            </a:endParaRPr>
          </a:p>
        </p:txBody>
      </p:sp>
      <p:sp>
        <p:nvSpPr>
          <p:cNvPr id="20" name="Rectangle 19"/>
          <p:cNvSpPr/>
          <p:nvPr/>
        </p:nvSpPr>
        <p:spPr>
          <a:xfrm>
            <a:off x="5857884" y="4643466"/>
            <a:ext cx="1071570"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dirty="0" smtClean="0">
                <a:solidFill>
                  <a:schemeClr val="tx1"/>
                </a:solidFill>
              </a:rPr>
              <a:t>12</a:t>
            </a:r>
            <a:endParaRPr lang="fr-FR" dirty="0">
              <a:solidFill>
                <a:schemeClr val="tx1"/>
              </a:solidFill>
            </a:endParaRPr>
          </a:p>
        </p:txBody>
      </p:sp>
      <p:sp>
        <p:nvSpPr>
          <p:cNvPr id="21" name="Rectangle 20"/>
          <p:cNvSpPr/>
          <p:nvPr/>
        </p:nvSpPr>
        <p:spPr>
          <a:xfrm>
            <a:off x="5857884" y="4857780"/>
            <a:ext cx="1214446"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dirty="0" smtClean="0">
                <a:solidFill>
                  <a:schemeClr val="tx1"/>
                </a:solidFill>
              </a:rPr>
              <a:t>5</a:t>
            </a:r>
            <a:endParaRPr lang="fr-FR" dirty="0">
              <a:solidFill>
                <a:schemeClr val="tx1"/>
              </a:solidFill>
            </a:endParaRPr>
          </a:p>
        </p:txBody>
      </p:sp>
      <p:sp>
        <p:nvSpPr>
          <p:cNvPr id="22" name="Rectangle 21"/>
          <p:cNvSpPr/>
          <p:nvPr/>
        </p:nvSpPr>
        <p:spPr>
          <a:xfrm>
            <a:off x="5857884" y="5286408"/>
            <a:ext cx="1285884" cy="642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dirty="0" smtClean="0">
                <a:solidFill>
                  <a:schemeClr val="tx1"/>
                </a:solidFill>
              </a:rPr>
              <a:t>6</a:t>
            </a:r>
            <a:endParaRPr lang="fr-FR" dirty="0">
              <a:solidFill>
                <a:schemeClr val="tx1"/>
              </a:solidFill>
            </a:endParaRPr>
          </a:p>
        </p:txBody>
      </p:sp>
      <p:sp>
        <p:nvSpPr>
          <p:cNvPr id="23" name="Rectangle 22"/>
          <p:cNvSpPr/>
          <p:nvPr/>
        </p:nvSpPr>
        <p:spPr>
          <a:xfrm>
            <a:off x="5857884" y="5857912"/>
            <a:ext cx="1214446"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dirty="0" smtClean="0">
                <a:solidFill>
                  <a:schemeClr val="tx1"/>
                </a:solidFill>
              </a:rPr>
              <a:t>13</a:t>
            </a:r>
            <a:endParaRPr lang="fr-FR" dirty="0">
              <a:solidFill>
                <a:schemeClr val="tx1"/>
              </a:solidFill>
            </a:endParaRPr>
          </a:p>
        </p:txBody>
      </p:sp>
      <p:sp>
        <p:nvSpPr>
          <p:cNvPr id="24" name="Rectangle 23"/>
          <p:cNvSpPr/>
          <p:nvPr/>
        </p:nvSpPr>
        <p:spPr>
          <a:xfrm>
            <a:off x="4857752" y="6072226"/>
            <a:ext cx="642942"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dirty="0" smtClean="0">
                <a:solidFill>
                  <a:schemeClr val="tx1"/>
                </a:solidFill>
              </a:rPr>
              <a:t>14</a:t>
            </a:r>
            <a:endParaRPr lang="fr-FR" dirty="0">
              <a:solidFill>
                <a:schemeClr val="tx1"/>
              </a:solidFill>
            </a:endParaRPr>
          </a:p>
        </p:txBody>
      </p:sp>
      <p:sp>
        <p:nvSpPr>
          <p:cNvPr id="25" name="Rectangle 24"/>
          <p:cNvSpPr/>
          <p:nvPr/>
        </p:nvSpPr>
        <p:spPr>
          <a:xfrm>
            <a:off x="4786314" y="6286540"/>
            <a:ext cx="642942"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dirty="0" smtClean="0">
                <a:solidFill>
                  <a:schemeClr val="tx1"/>
                </a:solidFill>
              </a:rPr>
              <a:t>15</a:t>
            </a:r>
            <a:endParaRPr lang="fr-FR" dirty="0">
              <a:solidFill>
                <a:schemeClr val="tx1"/>
              </a:solidFill>
            </a:endParaRPr>
          </a:p>
        </p:txBody>
      </p:sp>
      <p:sp>
        <p:nvSpPr>
          <p:cNvPr id="26" name="Rectangle 25"/>
          <p:cNvSpPr/>
          <p:nvPr/>
        </p:nvSpPr>
        <p:spPr>
          <a:xfrm>
            <a:off x="4000496" y="6572316"/>
            <a:ext cx="928694" cy="2857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dirty="0" smtClean="0">
                <a:solidFill>
                  <a:schemeClr val="bg1"/>
                </a:solidFill>
              </a:rPr>
              <a:t>  17</a:t>
            </a:r>
            <a:endParaRPr lang="fr-FR" dirty="0">
              <a:solidFill>
                <a:schemeClr val="bg1"/>
              </a:solidFill>
            </a:endParaRPr>
          </a:p>
        </p:txBody>
      </p:sp>
      <p:sp>
        <p:nvSpPr>
          <p:cNvPr id="27" name="Rectangle 26"/>
          <p:cNvSpPr/>
          <p:nvPr/>
        </p:nvSpPr>
        <p:spPr>
          <a:xfrm>
            <a:off x="3643306" y="6000788"/>
            <a:ext cx="642942"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dirty="0" smtClean="0">
                <a:solidFill>
                  <a:schemeClr val="tx1"/>
                </a:solidFill>
              </a:rPr>
              <a:t>7</a:t>
            </a:r>
            <a:endParaRPr lang="fr-FR" dirty="0">
              <a:solidFill>
                <a:schemeClr val="tx1"/>
              </a:solidFill>
            </a:endParaRPr>
          </a:p>
        </p:txBody>
      </p:sp>
      <p:sp>
        <p:nvSpPr>
          <p:cNvPr id="28" name="Rectangle 27"/>
          <p:cNvSpPr/>
          <p:nvPr/>
        </p:nvSpPr>
        <p:spPr>
          <a:xfrm>
            <a:off x="3786182" y="6429396"/>
            <a:ext cx="928694" cy="2857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dirty="0" smtClean="0">
                <a:solidFill>
                  <a:schemeClr val="bg1"/>
                </a:solidFill>
              </a:rPr>
              <a:t>  17</a:t>
            </a:r>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90"/>
            <a:ext cx="7829576" cy="1143000"/>
          </a:xfrm>
        </p:spPr>
        <p:txBody>
          <a:bodyPr>
            <a:normAutofit/>
          </a:bodyPr>
          <a:lstStyle/>
          <a:p>
            <a:pPr algn="ctr"/>
            <a:r>
              <a:rPr lang="fr-FR" sz="4000" dirty="0" smtClean="0">
                <a:effectLst>
                  <a:outerShdw blurRad="38100" dist="38100" dir="2700000" algn="tl">
                    <a:srgbClr val="000000">
                      <a:alpha val="43137"/>
                    </a:srgbClr>
                  </a:outerShdw>
                </a:effectLst>
              </a:rPr>
              <a:t>Pré-test</a:t>
            </a:r>
            <a:endParaRPr lang="fr-FR" sz="40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1"/>
          </p:nvPr>
        </p:nvSpPr>
        <p:spPr>
          <a:xfrm>
            <a:off x="0" y="642918"/>
            <a:ext cx="8715404" cy="857256"/>
          </a:xfrm>
        </p:spPr>
        <p:txBody>
          <a:bodyPr>
            <a:noAutofit/>
          </a:bodyPr>
          <a:lstStyle/>
          <a:p>
            <a:pPr algn="just">
              <a:buNone/>
            </a:pPr>
            <a:r>
              <a:rPr lang="fr-FR" dirty="0" smtClean="0">
                <a:latin typeface="+mj-lt"/>
                <a:cs typeface="Times New Roman" pitchFamily="18" charset="0"/>
              </a:rPr>
              <a:t>	</a:t>
            </a:r>
            <a:r>
              <a:rPr lang="fr-FR" b="1" dirty="0" smtClean="0">
                <a:latin typeface="+mj-lt"/>
                <a:cs typeface="Times New Roman" pitchFamily="18" charset="0"/>
              </a:rPr>
              <a:t>Q. 5. </a:t>
            </a:r>
            <a:r>
              <a:rPr lang="fr-FR" dirty="0" smtClean="0"/>
              <a:t>Citez les constituants de la muqueuse intestinale.</a:t>
            </a:r>
          </a:p>
          <a:p>
            <a:pPr algn="just">
              <a:buNone/>
            </a:pPr>
            <a:endParaRPr lang="fr-FR" dirty="0" smtClean="0">
              <a:latin typeface="+mj-lt"/>
              <a:cs typeface="Times New Roman" pitchFamily="18" charset="0"/>
            </a:endParaRPr>
          </a:p>
          <a:p>
            <a:pPr>
              <a:buNone/>
            </a:pPr>
            <a:r>
              <a:rPr lang="fr-FR" dirty="0" smtClean="0"/>
              <a:t>		</a:t>
            </a:r>
          </a:p>
          <a:p>
            <a:pPr>
              <a:buNone/>
            </a:pPr>
            <a:endParaRPr lang="fr-FR" dirty="0" smtClean="0">
              <a:latin typeface="+mj-lt"/>
              <a:cs typeface="Times New Roman" pitchFamily="18" charset="0"/>
            </a:endParaRPr>
          </a:p>
          <a:p>
            <a:pPr marL="633413" indent="-273050">
              <a:buNone/>
            </a:pPr>
            <a:endParaRPr lang="fr-FR" dirty="0" smtClean="0">
              <a:latin typeface="+mj-lt"/>
              <a:cs typeface="Times New Roman" pitchFamily="18" charset="0"/>
            </a:endParaRPr>
          </a:p>
          <a:p>
            <a:pPr marL="633413" indent="-273050">
              <a:buNone/>
            </a:pPr>
            <a:endParaRPr lang="fr-FR" dirty="0">
              <a:latin typeface="+mj-lt"/>
              <a:cs typeface="Times New Roman" pitchFamily="18" charset="0"/>
            </a:endParaRPr>
          </a:p>
        </p:txBody>
      </p:sp>
      <p:sp>
        <p:nvSpPr>
          <p:cNvPr id="6" name="Espace réservé du numéro de diapositive 5"/>
          <p:cNvSpPr>
            <a:spLocks noGrp="1"/>
          </p:cNvSpPr>
          <p:nvPr>
            <p:ph type="sldNum" sz="quarter" idx="15"/>
          </p:nvPr>
        </p:nvSpPr>
        <p:spPr/>
        <p:txBody>
          <a:bodyPr/>
          <a:lstStyle/>
          <a:p>
            <a:fld id="{155D7C1F-9CF3-4F15-8BCF-7559A24EC2DD}" type="slidenum">
              <a:rPr lang="fr-FR" smtClean="0"/>
              <a:pPr/>
              <a:t>8</a:t>
            </a:fld>
            <a:endParaRPr lang="fr-FR"/>
          </a:p>
        </p:txBody>
      </p:sp>
      <p:pic>
        <p:nvPicPr>
          <p:cNvPr id="28" name="Picture 3" descr="C:\Users\massinissa\Documents\PostDoc\Cours\Sciences Alimentaires\Aliments fonctionnels\Programme\Probiotiques, prébiotiques, fibres alimentaires et amidons résistants\Illustrations\excret_intestin_paroi_FF.jpg"/>
          <p:cNvPicPr>
            <a:picLocks noChangeAspect="1" noChangeArrowheads="1"/>
          </p:cNvPicPr>
          <p:nvPr/>
        </p:nvPicPr>
        <p:blipFill>
          <a:blip r:embed="rId2"/>
          <a:srcRect l="3347"/>
          <a:stretch>
            <a:fillRect/>
          </a:stretch>
        </p:blipFill>
        <p:spPr bwMode="auto">
          <a:xfrm>
            <a:off x="214282" y="1576951"/>
            <a:ext cx="8072494" cy="3704099"/>
          </a:xfrm>
          <a:prstGeom prst="rect">
            <a:avLst/>
          </a:prstGeom>
          <a:noFill/>
        </p:spPr>
      </p:pic>
      <p:sp>
        <p:nvSpPr>
          <p:cNvPr id="29" name="Rectangle 28"/>
          <p:cNvSpPr/>
          <p:nvPr/>
        </p:nvSpPr>
        <p:spPr>
          <a:xfrm>
            <a:off x="3935304" y="1780588"/>
            <a:ext cx="2786082"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fr-FR" dirty="0" smtClean="0">
                <a:solidFill>
                  <a:schemeClr val="tx1"/>
                </a:solidFill>
              </a:rPr>
              <a:t>1</a:t>
            </a:r>
            <a:endParaRPr lang="fr-FR" dirty="0">
              <a:solidFill>
                <a:schemeClr val="tx1"/>
              </a:solidFill>
            </a:endParaRPr>
          </a:p>
        </p:txBody>
      </p:sp>
      <p:sp>
        <p:nvSpPr>
          <p:cNvPr id="30" name="Rectangle 29"/>
          <p:cNvSpPr/>
          <p:nvPr/>
        </p:nvSpPr>
        <p:spPr>
          <a:xfrm>
            <a:off x="4363932" y="2280654"/>
            <a:ext cx="1714512"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fr-FR" dirty="0" smtClean="0">
                <a:solidFill>
                  <a:schemeClr val="tx1"/>
                </a:solidFill>
              </a:rPr>
              <a:t>2</a:t>
            </a:r>
            <a:endParaRPr lang="fr-FR" dirty="0">
              <a:solidFill>
                <a:schemeClr val="tx1"/>
              </a:solidFill>
            </a:endParaRPr>
          </a:p>
        </p:txBody>
      </p:sp>
      <p:sp>
        <p:nvSpPr>
          <p:cNvPr id="31" name="Rectangle 30"/>
          <p:cNvSpPr/>
          <p:nvPr/>
        </p:nvSpPr>
        <p:spPr>
          <a:xfrm>
            <a:off x="4149618" y="2494968"/>
            <a:ext cx="1857388"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fr-FR" dirty="0" smtClean="0">
                <a:solidFill>
                  <a:schemeClr val="tx1"/>
                </a:solidFill>
              </a:rPr>
              <a:t>3</a:t>
            </a:r>
            <a:endParaRPr lang="fr-FR" dirty="0">
              <a:solidFill>
                <a:schemeClr val="tx1"/>
              </a:solidFill>
            </a:endParaRPr>
          </a:p>
        </p:txBody>
      </p:sp>
      <p:sp>
        <p:nvSpPr>
          <p:cNvPr id="32" name="Rectangle 31"/>
          <p:cNvSpPr/>
          <p:nvPr/>
        </p:nvSpPr>
        <p:spPr>
          <a:xfrm>
            <a:off x="2863734" y="2780720"/>
            <a:ext cx="3143272"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fr-FR" dirty="0" smtClean="0">
                <a:solidFill>
                  <a:schemeClr val="tx1"/>
                </a:solidFill>
              </a:rPr>
              <a:t>                                           4</a:t>
            </a:r>
            <a:endParaRPr lang="fr-FR" dirty="0">
              <a:solidFill>
                <a:schemeClr val="tx1"/>
              </a:solidFill>
            </a:endParaRPr>
          </a:p>
        </p:txBody>
      </p:sp>
      <p:sp>
        <p:nvSpPr>
          <p:cNvPr id="33" name="Rectangle 32"/>
          <p:cNvSpPr/>
          <p:nvPr/>
        </p:nvSpPr>
        <p:spPr>
          <a:xfrm>
            <a:off x="3578114" y="3066472"/>
            <a:ext cx="2357454"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fr-FR" dirty="0" smtClean="0">
                <a:solidFill>
                  <a:schemeClr val="tx1"/>
                </a:solidFill>
              </a:rPr>
              <a:t>5</a:t>
            </a:r>
            <a:endParaRPr lang="fr-FR" dirty="0">
              <a:solidFill>
                <a:schemeClr val="tx1"/>
              </a:solidFill>
            </a:endParaRPr>
          </a:p>
        </p:txBody>
      </p:sp>
      <p:sp>
        <p:nvSpPr>
          <p:cNvPr id="34" name="Rectangle 33"/>
          <p:cNvSpPr/>
          <p:nvPr/>
        </p:nvSpPr>
        <p:spPr>
          <a:xfrm>
            <a:off x="3078048" y="3352224"/>
            <a:ext cx="2643206"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fr-FR" dirty="0" smtClean="0">
                <a:solidFill>
                  <a:schemeClr val="tx1"/>
                </a:solidFill>
              </a:rPr>
              <a:t>6</a:t>
            </a:r>
            <a:endParaRPr lang="fr-F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90"/>
            <a:ext cx="7829576" cy="1143000"/>
          </a:xfrm>
        </p:spPr>
        <p:txBody>
          <a:bodyPr>
            <a:normAutofit/>
          </a:bodyPr>
          <a:lstStyle/>
          <a:p>
            <a:pPr algn="ctr"/>
            <a:r>
              <a:rPr lang="fr-FR" sz="4000" dirty="0" smtClean="0">
                <a:effectLst>
                  <a:outerShdw blurRad="38100" dist="38100" dir="2700000" algn="tl">
                    <a:srgbClr val="000000">
                      <a:alpha val="43137"/>
                    </a:srgbClr>
                  </a:outerShdw>
                </a:effectLst>
              </a:rPr>
              <a:t>Pré-test</a:t>
            </a:r>
            <a:endParaRPr lang="fr-FR" sz="40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1"/>
          </p:nvPr>
        </p:nvSpPr>
        <p:spPr>
          <a:xfrm>
            <a:off x="0" y="642918"/>
            <a:ext cx="8715404" cy="857256"/>
          </a:xfrm>
        </p:spPr>
        <p:txBody>
          <a:bodyPr>
            <a:noAutofit/>
          </a:bodyPr>
          <a:lstStyle/>
          <a:p>
            <a:pPr algn="just"/>
            <a:r>
              <a:rPr lang="fr-FR" sz="2000" b="1" dirty="0" smtClean="0">
                <a:latin typeface="+mj-lt"/>
                <a:cs typeface="Times New Roman" pitchFamily="18" charset="0"/>
              </a:rPr>
              <a:t>        Q. 6. </a:t>
            </a:r>
            <a:r>
              <a:rPr lang="fr-FR" sz="2000" dirty="0" smtClean="0">
                <a:latin typeface="+mj-lt"/>
                <a:cs typeface="Times New Roman" pitchFamily="18" charset="0"/>
              </a:rPr>
              <a:t>A</a:t>
            </a:r>
            <a:r>
              <a:rPr lang="fr-FR" sz="2000" dirty="0" smtClean="0"/>
              <a:t>joutez les mots qui manquent dans le paragraphe suivant.</a:t>
            </a:r>
          </a:p>
          <a:p>
            <a:endParaRPr lang="fr-FR" sz="2000" dirty="0" smtClean="0"/>
          </a:p>
          <a:p>
            <a:pPr algn="just">
              <a:buNone/>
            </a:pPr>
            <a:r>
              <a:rPr lang="fr-FR" sz="2000" dirty="0" smtClean="0"/>
              <a:t>	La fonction d'absorption des nutriments par les cellules intestinales est le processus qui permet le passage sélectif de ………… vers le milieu intérieur, le sang ou la……….……... Avant l'absorption, les constituants du chyme arrivé de l'estomac subissent de l'hydrolyse par les enzymes intestinales, pancréatiques et les acides ………. …… en unités monomériques. Les polysaccharides sont transformés en monosaccharides par les enzymes ………………………, les protéines et les peptides sont transformés en acides aminés  par les enzymes …………………. Mis à part les oligosaccharides indigestes qui vont suivre le transit intestinal et ne seront pas assimilés dans la partie haute de l'intestin, mais qui seront hydrolysés et fermentés par les ……………..</a:t>
            </a:r>
          </a:p>
          <a:p>
            <a:pPr algn="just">
              <a:buNone/>
            </a:pPr>
            <a:endParaRPr lang="fr-FR" sz="2000" dirty="0" smtClean="0"/>
          </a:p>
          <a:p>
            <a:pPr algn="just">
              <a:buNone/>
            </a:pPr>
            <a:endParaRPr lang="fr-FR" sz="2000" dirty="0" smtClean="0">
              <a:latin typeface="+mj-lt"/>
              <a:cs typeface="Times New Roman" pitchFamily="18" charset="0"/>
            </a:endParaRPr>
          </a:p>
          <a:p>
            <a:pPr>
              <a:buNone/>
            </a:pPr>
            <a:r>
              <a:rPr lang="fr-FR" sz="2000" dirty="0" smtClean="0"/>
              <a:t>		</a:t>
            </a:r>
          </a:p>
          <a:p>
            <a:pPr>
              <a:buNone/>
            </a:pPr>
            <a:endParaRPr lang="fr-FR" sz="2000" dirty="0" smtClean="0">
              <a:latin typeface="+mj-lt"/>
              <a:cs typeface="Times New Roman" pitchFamily="18" charset="0"/>
            </a:endParaRPr>
          </a:p>
          <a:p>
            <a:pPr marL="633413" indent="-273050">
              <a:buNone/>
            </a:pPr>
            <a:endParaRPr lang="fr-FR" sz="2000" dirty="0" smtClean="0">
              <a:latin typeface="+mj-lt"/>
              <a:cs typeface="Times New Roman" pitchFamily="18" charset="0"/>
            </a:endParaRPr>
          </a:p>
          <a:p>
            <a:pPr marL="633413" indent="-273050">
              <a:buNone/>
            </a:pPr>
            <a:endParaRPr lang="fr-FR" sz="2000" dirty="0">
              <a:latin typeface="+mj-lt"/>
              <a:cs typeface="Times New Roman" pitchFamily="18" charset="0"/>
            </a:endParaRPr>
          </a:p>
        </p:txBody>
      </p:sp>
      <p:sp>
        <p:nvSpPr>
          <p:cNvPr id="6" name="Espace réservé du numéro de diapositive 5"/>
          <p:cNvSpPr>
            <a:spLocks noGrp="1"/>
          </p:cNvSpPr>
          <p:nvPr>
            <p:ph type="sldNum" sz="quarter" idx="15"/>
          </p:nvPr>
        </p:nvSpPr>
        <p:spPr/>
        <p:txBody>
          <a:bodyPr/>
          <a:lstStyle/>
          <a:p>
            <a:fld id="{155D7C1F-9CF3-4F15-8BCF-7559A24EC2DD}" type="slidenum">
              <a:rPr lang="fr-FR" smtClean="0"/>
              <a:pPr/>
              <a:t>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11222</TotalTime>
  <Words>1594</Words>
  <Application>Microsoft Office PowerPoint</Application>
  <PresentationFormat>Affichage à l'écran (4:3)</PresentationFormat>
  <Paragraphs>334</Paragraphs>
  <Slides>39</Slides>
  <Notes>7</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Oriel</vt:lpstr>
      <vt:lpstr>Cours sur les probiotiques  Master 1 Biotechnologie alimentaire </vt:lpstr>
      <vt:lpstr>Objectifs</vt:lpstr>
      <vt:lpstr>Pré-recquis</vt:lpstr>
      <vt:lpstr>Pré-test</vt:lpstr>
      <vt:lpstr>Pré-test</vt:lpstr>
      <vt:lpstr>Pré-test</vt:lpstr>
      <vt:lpstr>Pré-test</vt:lpstr>
      <vt:lpstr>Pré-test</vt:lpstr>
      <vt:lpstr>Pré-test</vt:lpstr>
      <vt:lpstr>Contenu du cours</vt:lpstr>
      <vt:lpstr>1. Introduction </vt:lpstr>
      <vt:lpstr>1. Introduction </vt:lpstr>
      <vt:lpstr>2. Origine des probiotiques</vt:lpstr>
      <vt:lpstr>3. Forme des probiotiques</vt:lpstr>
      <vt:lpstr>4. Critères de sélection des probiotiques </vt:lpstr>
      <vt:lpstr>5. Effets bénéfiques sur la santé</vt:lpstr>
      <vt:lpstr>Diapositive 17</vt:lpstr>
      <vt:lpstr>Diapositive 18</vt:lpstr>
      <vt:lpstr>Réponse :</vt:lpstr>
      <vt:lpstr>Diapositive 20</vt:lpstr>
      <vt:lpstr>Réponse :</vt:lpstr>
      <vt:lpstr>Diapositive 22</vt:lpstr>
      <vt:lpstr>Réponse :</vt:lpstr>
      <vt:lpstr>Diapositive 24</vt:lpstr>
      <vt:lpstr>Diapositive 25</vt:lpstr>
      <vt:lpstr>Réponse :</vt:lpstr>
      <vt:lpstr>Réponse :</vt:lpstr>
      <vt:lpstr>Diapositive 28</vt:lpstr>
      <vt:lpstr>Réponse (suite) :</vt:lpstr>
      <vt:lpstr>Diapositive 30</vt:lpstr>
      <vt:lpstr>Réponse (suite) :</vt:lpstr>
      <vt:lpstr>Diapositive 32</vt:lpstr>
      <vt:lpstr>6. Dose à administrer</vt:lpstr>
      <vt:lpstr>6. Dose à administrer</vt:lpstr>
      <vt:lpstr>6. Dose à administrer</vt:lpstr>
      <vt:lpstr>6. Dose à administrer</vt:lpstr>
      <vt:lpstr>Post-test</vt:lpstr>
      <vt:lpstr>Recherches</vt:lpstr>
      <vt:lpstr>Références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benchikh.massinissa@hotmail.fr</dc:creator>
  <cp:lastModifiedBy>benchikh.massinissa@hotmail.fr</cp:lastModifiedBy>
  <cp:revision>638</cp:revision>
  <dcterms:created xsi:type="dcterms:W3CDTF">2015-11-18T05:45:09Z</dcterms:created>
  <dcterms:modified xsi:type="dcterms:W3CDTF">2017-10-21T20:52:29Z</dcterms:modified>
</cp:coreProperties>
</file>