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4" r:id="rId8"/>
    <p:sldId id="316" r:id="rId9"/>
    <p:sldId id="313" r:id="rId10"/>
    <p:sldId id="257" r:id="rId11"/>
    <p:sldId id="259" r:id="rId12"/>
    <p:sldId id="260" r:id="rId13"/>
    <p:sldId id="264" r:id="rId14"/>
    <p:sldId id="261" r:id="rId15"/>
    <p:sldId id="263" r:id="rId16"/>
    <p:sldId id="265" r:id="rId17"/>
    <p:sldId id="266" r:id="rId18"/>
    <p:sldId id="306" r:id="rId19"/>
    <p:sldId id="268" r:id="rId20"/>
    <p:sldId id="305" r:id="rId21"/>
    <p:sldId id="267" r:id="rId22"/>
    <p:sldId id="269" r:id="rId23"/>
    <p:sldId id="270" r:id="rId24"/>
    <p:sldId id="273" r:id="rId25"/>
    <p:sldId id="274" r:id="rId26"/>
    <p:sldId id="275" r:id="rId27"/>
    <p:sldId id="288" r:id="rId28"/>
    <p:sldId id="286" r:id="rId29"/>
    <p:sldId id="285" r:id="rId30"/>
    <p:sldId id="277" r:id="rId31"/>
    <p:sldId id="282" r:id="rId32"/>
    <p:sldId id="276" r:id="rId33"/>
    <p:sldId id="279" r:id="rId34"/>
    <p:sldId id="280" r:id="rId35"/>
    <p:sldId id="281" r:id="rId36"/>
    <p:sldId id="289" r:id="rId37"/>
    <p:sldId id="283" r:id="rId38"/>
    <p:sldId id="284" r:id="rId39"/>
    <p:sldId id="287" r:id="rId40"/>
    <p:sldId id="303" r:id="rId41"/>
    <p:sldId id="304" r:id="rId42"/>
    <p:sldId id="290" r:id="rId43"/>
    <p:sldId id="291" r:id="rId44"/>
    <p:sldId id="293" r:id="rId45"/>
    <p:sldId id="292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2" r:id="rId54"/>
    <p:sldId id="262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20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D195D-1108-47D1-B941-86CAF11272F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A467240-5A07-42CB-BDC1-B9446CB92B2B}">
      <dgm:prSet phldrT="[Texte]"/>
      <dgm:spPr/>
      <dgm:t>
        <a:bodyPr/>
        <a:lstStyle/>
        <a:p>
          <a:r>
            <a:rPr lang="fr-FR" dirty="0" smtClean="0"/>
            <a:t>  </a:t>
          </a:r>
          <a:r>
            <a:rPr lang="fr-FR" b="1" dirty="0" smtClean="0"/>
            <a:t>familles           d’AGPI</a:t>
          </a:r>
          <a:endParaRPr lang="fr-FR" b="1" dirty="0"/>
        </a:p>
      </dgm:t>
    </dgm:pt>
    <dgm:pt modelId="{EF3408C6-20A4-4022-9FA8-D538F045D78F}" type="parTrans" cxnId="{EFB14CF1-8AE1-4418-8CA4-87DD7D18A081}">
      <dgm:prSet/>
      <dgm:spPr/>
      <dgm:t>
        <a:bodyPr/>
        <a:lstStyle/>
        <a:p>
          <a:endParaRPr lang="fr-FR"/>
        </a:p>
      </dgm:t>
    </dgm:pt>
    <dgm:pt modelId="{17953467-E907-4637-8119-8ECB6A96D4EE}" type="sibTrans" cxnId="{EFB14CF1-8AE1-4418-8CA4-87DD7D18A081}">
      <dgm:prSet/>
      <dgm:spPr/>
      <dgm:t>
        <a:bodyPr/>
        <a:lstStyle/>
        <a:p>
          <a:endParaRPr lang="fr-FR"/>
        </a:p>
      </dgm:t>
    </dgm:pt>
    <dgm:pt modelId="{C4AC4710-918E-4EDD-A37A-19397D47A01B}">
      <dgm:prSet phldrT="[Texte]"/>
      <dgm:spPr/>
      <dgm:t>
        <a:bodyPr/>
        <a:lstStyle/>
        <a:p>
          <a:r>
            <a:rPr lang="el-GR" dirty="0" smtClean="0">
              <a:latin typeface="Century Schoolbook"/>
            </a:rPr>
            <a:t>ω</a:t>
          </a:r>
          <a:r>
            <a:rPr lang="fr-FR" dirty="0" smtClean="0">
              <a:latin typeface="Century Schoolbook"/>
            </a:rPr>
            <a:t>6 ou </a:t>
          </a:r>
          <a:r>
            <a:rPr lang="fr-FR" i="1" dirty="0" smtClean="0">
              <a:latin typeface="Century Schoolbook"/>
            </a:rPr>
            <a:t>n</a:t>
          </a:r>
          <a:r>
            <a:rPr lang="fr-FR" dirty="0" smtClean="0">
              <a:latin typeface="Century Schoolbook"/>
            </a:rPr>
            <a:t>-6</a:t>
          </a:r>
          <a:endParaRPr lang="fr-FR" dirty="0"/>
        </a:p>
      </dgm:t>
    </dgm:pt>
    <dgm:pt modelId="{D50BE0E7-E7B3-4BEE-B098-888E19ED2D4A}" type="parTrans" cxnId="{A9D8ACDF-AA4D-46CC-A3E7-A2606C904D97}">
      <dgm:prSet/>
      <dgm:spPr/>
      <dgm:t>
        <a:bodyPr/>
        <a:lstStyle/>
        <a:p>
          <a:endParaRPr lang="fr-FR"/>
        </a:p>
      </dgm:t>
    </dgm:pt>
    <dgm:pt modelId="{49ACB419-4B19-492F-8A90-F2021E426F49}" type="sibTrans" cxnId="{A9D8ACDF-AA4D-46CC-A3E7-A2606C904D97}">
      <dgm:prSet/>
      <dgm:spPr/>
      <dgm:t>
        <a:bodyPr/>
        <a:lstStyle/>
        <a:p>
          <a:endParaRPr lang="fr-FR"/>
        </a:p>
      </dgm:t>
    </dgm:pt>
    <dgm:pt modelId="{1782C5EA-9825-4F18-828B-0BE327F6FDD4}">
      <dgm:prSet phldrT="[Texte]"/>
      <dgm:spPr/>
      <dgm:t>
        <a:bodyPr/>
        <a:lstStyle/>
        <a:p>
          <a:r>
            <a:rPr lang="el-GR" dirty="0" smtClean="0">
              <a:latin typeface="Century Schoolbook"/>
            </a:rPr>
            <a:t>ω</a:t>
          </a:r>
          <a:r>
            <a:rPr lang="fr-FR" dirty="0" smtClean="0">
              <a:latin typeface="Century Schoolbook"/>
            </a:rPr>
            <a:t>3 ou </a:t>
          </a:r>
          <a:r>
            <a:rPr lang="fr-FR" i="1" dirty="0" smtClean="0">
              <a:latin typeface="Century Schoolbook"/>
            </a:rPr>
            <a:t>n</a:t>
          </a:r>
          <a:r>
            <a:rPr lang="fr-FR" dirty="0" smtClean="0">
              <a:latin typeface="Century Schoolbook"/>
            </a:rPr>
            <a:t>-3</a:t>
          </a:r>
          <a:endParaRPr lang="fr-FR" dirty="0"/>
        </a:p>
      </dgm:t>
    </dgm:pt>
    <dgm:pt modelId="{9D0050A9-E849-4086-80AA-E830D5555C35}" type="parTrans" cxnId="{5C65F818-0051-46D4-92C8-3F932894B3E3}">
      <dgm:prSet/>
      <dgm:spPr/>
      <dgm:t>
        <a:bodyPr/>
        <a:lstStyle/>
        <a:p>
          <a:endParaRPr lang="fr-FR"/>
        </a:p>
      </dgm:t>
    </dgm:pt>
    <dgm:pt modelId="{F07B70C1-90B0-405D-8A4A-5B45D6253F03}" type="sibTrans" cxnId="{5C65F818-0051-46D4-92C8-3F932894B3E3}">
      <dgm:prSet/>
      <dgm:spPr/>
      <dgm:t>
        <a:bodyPr/>
        <a:lstStyle/>
        <a:p>
          <a:endParaRPr lang="fr-FR"/>
        </a:p>
      </dgm:t>
    </dgm:pt>
    <dgm:pt modelId="{0839AD7A-6F8B-4679-9C56-70EBBF25F280}" type="pres">
      <dgm:prSet presAssocID="{5EAD195D-1108-47D1-B941-86CAF11272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4BAAFC9-1AAE-4635-82FB-5498F9F8AAB4}" type="pres">
      <dgm:prSet presAssocID="{7A467240-5A07-42CB-BDC1-B9446CB92B2B}" presName="root" presStyleCnt="0"/>
      <dgm:spPr/>
    </dgm:pt>
    <dgm:pt modelId="{DFA23AC0-DF56-4CCC-ABC4-9F4C531CF344}" type="pres">
      <dgm:prSet presAssocID="{7A467240-5A07-42CB-BDC1-B9446CB92B2B}" presName="rootComposite" presStyleCnt="0"/>
      <dgm:spPr/>
    </dgm:pt>
    <dgm:pt modelId="{726B6537-5AAF-43E6-A894-C9D810175799}" type="pres">
      <dgm:prSet presAssocID="{7A467240-5A07-42CB-BDC1-B9446CB92B2B}" presName="rootText" presStyleLbl="node1" presStyleIdx="0" presStyleCnt="1" custScaleX="140371"/>
      <dgm:spPr/>
      <dgm:t>
        <a:bodyPr/>
        <a:lstStyle/>
        <a:p>
          <a:endParaRPr lang="fr-FR"/>
        </a:p>
      </dgm:t>
    </dgm:pt>
    <dgm:pt modelId="{CCA527FF-CE89-4F93-948C-3EEC678E48CB}" type="pres">
      <dgm:prSet presAssocID="{7A467240-5A07-42CB-BDC1-B9446CB92B2B}" presName="rootConnector" presStyleLbl="node1" presStyleIdx="0" presStyleCnt="1"/>
      <dgm:spPr/>
      <dgm:t>
        <a:bodyPr/>
        <a:lstStyle/>
        <a:p>
          <a:endParaRPr lang="fr-FR"/>
        </a:p>
      </dgm:t>
    </dgm:pt>
    <dgm:pt modelId="{B83472CA-4E1A-4BBD-BF30-E869D7A2E8C5}" type="pres">
      <dgm:prSet presAssocID="{7A467240-5A07-42CB-BDC1-B9446CB92B2B}" presName="childShape" presStyleCnt="0"/>
      <dgm:spPr/>
    </dgm:pt>
    <dgm:pt modelId="{5DCA3FFC-70C1-4931-A413-FAB539067229}" type="pres">
      <dgm:prSet presAssocID="{D50BE0E7-E7B3-4BEE-B098-888E19ED2D4A}" presName="Name13" presStyleLbl="parChTrans1D2" presStyleIdx="0" presStyleCnt="2"/>
      <dgm:spPr/>
      <dgm:t>
        <a:bodyPr/>
        <a:lstStyle/>
        <a:p>
          <a:endParaRPr lang="fr-FR"/>
        </a:p>
      </dgm:t>
    </dgm:pt>
    <dgm:pt modelId="{5D1D8447-0571-4DB6-9E59-CBE7641BE130}" type="pres">
      <dgm:prSet presAssocID="{C4AC4710-918E-4EDD-A37A-19397D47A01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0479BE-C993-4DAE-A5BE-DF754331A59A}" type="pres">
      <dgm:prSet presAssocID="{9D0050A9-E849-4086-80AA-E830D5555C35}" presName="Name13" presStyleLbl="parChTrans1D2" presStyleIdx="1" presStyleCnt="2"/>
      <dgm:spPr/>
      <dgm:t>
        <a:bodyPr/>
        <a:lstStyle/>
        <a:p>
          <a:endParaRPr lang="fr-FR"/>
        </a:p>
      </dgm:t>
    </dgm:pt>
    <dgm:pt modelId="{964B27FD-CAE3-469F-9F7A-C26D82415B1D}" type="pres">
      <dgm:prSet presAssocID="{1782C5EA-9825-4F18-828B-0BE327F6FDD4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D8ACDF-AA4D-46CC-A3E7-A2606C904D97}" srcId="{7A467240-5A07-42CB-BDC1-B9446CB92B2B}" destId="{C4AC4710-918E-4EDD-A37A-19397D47A01B}" srcOrd="0" destOrd="0" parTransId="{D50BE0E7-E7B3-4BEE-B098-888E19ED2D4A}" sibTransId="{49ACB419-4B19-492F-8A90-F2021E426F49}"/>
    <dgm:cxn modelId="{98912C8D-B26A-4DD2-AC6C-5499BF648B00}" type="presOf" srcId="{D50BE0E7-E7B3-4BEE-B098-888E19ED2D4A}" destId="{5DCA3FFC-70C1-4931-A413-FAB539067229}" srcOrd="0" destOrd="0" presId="urn:microsoft.com/office/officeart/2005/8/layout/hierarchy3"/>
    <dgm:cxn modelId="{42DB85B1-9F8A-4F21-9C0C-1786B9BCA537}" type="presOf" srcId="{C4AC4710-918E-4EDD-A37A-19397D47A01B}" destId="{5D1D8447-0571-4DB6-9E59-CBE7641BE130}" srcOrd="0" destOrd="0" presId="urn:microsoft.com/office/officeart/2005/8/layout/hierarchy3"/>
    <dgm:cxn modelId="{EFB14CF1-8AE1-4418-8CA4-87DD7D18A081}" srcId="{5EAD195D-1108-47D1-B941-86CAF11272FA}" destId="{7A467240-5A07-42CB-BDC1-B9446CB92B2B}" srcOrd="0" destOrd="0" parTransId="{EF3408C6-20A4-4022-9FA8-D538F045D78F}" sibTransId="{17953467-E907-4637-8119-8ECB6A96D4EE}"/>
    <dgm:cxn modelId="{1D4EC397-3021-46D2-9F26-D805393E47F9}" type="presOf" srcId="{7A467240-5A07-42CB-BDC1-B9446CB92B2B}" destId="{CCA527FF-CE89-4F93-948C-3EEC678E48CB}" srcOrd="1" destOrd="0" presId="urn:microsoft.com/office/officeart/2005/8/layout/hierarchy3"/>
    <dgm:cxn modelId="{20A0FCDC-7151-4F00-932A-6D1B021A3221}" type="presOf" srcId="{5EAD195D-1108-47D1-B941-86CAF11272FA}" destId="{0839AD7A-6F8B-4679-9C56-70EBBF25F280}" srcOrd="0" destOrd="0" presId="urn:microsoft.com/office/officeart/2005/8/layout/hierarchy3"/>
    <dgm:cxn modelId="{1B773101-109F-4480-8B2B-303FD8FE284E}" type="presOf" srcId="{7A467240-5A07-42CB-BDC1-B9446CB92B2B}" destId="{726B6537-5AAF-43E6-A894-C9D810175799}" srcOrd="0" destOrd="0" presId="urn:microsoft.com/office/officeart/2005/8/layout/hierarchy3"/>
    <dgm:cxn modelId="{DD1E61FB-550C-4E91-8DAD-463806662DB7}" type="presOf" srcId="{1782C5EA-9825-4F18-828B-0BE327F6FDD4}" destId="{964B27FD-CAE3-469F-9F7A-C26D82415B1D}" srcOrd="0" destOrd="0" presId="urn:microsoft.com/office/officeart/2005/8/layout/hierarchy3"/>
    <dgm:cxn modelId="{28FE0D6F-4F0F-4437-8A3C-72A9F647D846}" type="presOf" srcId="{9D0050A9-E849-4086-80AA-E830D5555C35}" destId="{5E0479BE-C993-4DAE-A5BE-DF754331A59A}" srcOrd="0" destOrd="0" presId="urn:microsoft.com/office/officeart/2005/8/layout/hierarchy3"/>
    <dgm:cxn modelId="{5C65F818-0051-46D4-92C8-3F932894B3E3}" srcId="{7A467240-5A07-42CB-BDC1-B9446CB92B2B}" destId="{1782C5EA-9825-4F18-828B-0BE327F6FDD4}" srcOrd="1" destOrd="0" parTransId="{9D0050A9-E849-4086-80AA-E830D5555C35}" sibTransId="{F07B70C1-90B0-405D-8A4A-5B45D6253F03}"/>
    <dgm:cxn modelId="{9C9AACAB-6AFF-49C7-8632-D323331D05BB}" type="presParOf" srcId="{0839AD7A-6F8B-4679-9C56-70EBBF25F280}" destId="{54BAAFC9-1AAE-4635-82FB-5498F9F8AAB4}" srcOrd="0" destOrd="0" presId="urn:microsoft.com/office/officeart/2005/8/layout/hierarchy3"/>
    <dgm:cxn modelId="{2F02393E-A390-49F5-BC41-AE36E68B4F8D}" type="presParOf" srcId="{54BAAFC9-1AAE-4635-82FB-5498F9F8AAB4}" destId="{DFA23AC0-DF56-4CCC-ABC4-9F4C531CF344}" srcOrd="0" destOrd="0" presId="urn:microsoft.com/office/officeart/2005/8/layout/hierarchy3"/>
    <dgm:cxn modelId="{578AC509-2CA1-46FD-B423-FEA6863100FC}" type="presParOf" srcId="{DFA23AC0-DF56-4CCC-ABC4-9F4C531CF344}" destId="{726B6537-5AAF-43E6-A894-C9D810175799}" srcOrd="0" destOrd="0" presId="urn:microsoft.com/office/officeart/2005/8/layout/hierarchy3"/>
    <dgm:cxn modelId="{8C4C24CE-8150-4605-BDB5-3A791E344088}" type="presParOf" srcId="{DFA23AC0-DF56-4CCC-ABC4-9F4C531CF344}" destId="{CCA527FF-CE89-4F93-948C-3EEC678E48CB}" srcOrd="1" destOrd="0" presId="urn:microsoft.com/office/officeart/2005/8/layout/hierarchy3"/>
    <dgm:cxn modelId="{505BF643-4E83-43C7-AA14-DC19391D361E}" type="presParOf" srcId="{54BAAFC9-1AAE-4635-82FB-5498F9F8AAB4}" destId="{B83472CA-4E1A-4BBD-BF30-E869D7A2E8C5}" srcOrd="1" destOrd="0" presId="urn:microsoft.com/office/officeart/2005/8/layout/hierarchy3"/>
    <dgm:cxn modelId="{1B46D295-E070-4453-952B-6DBC6139D208}" type="presParOf" srcId="{B83472CA-4E1A-4BBD-BF30-E869D7A2E8C5}" destId="{5DCA3FFC-70C1-4931-A413-FAB539067229}" srcOrd="0" destOrd="0" presId="urn:microsoft.com/office/officeart/2005/8/layout/hierarchy3"/>
    <dgm:cxn modelId="{ACEB421F-BBF2-4E6D-AB61-0BFFA1CD215F}" type="presParOf" srcId="{B83472CA-4E1A-4BBD-BF30-E869D7A2E8C5}" destId="{5D1D8447-0571-4DB6-9E59-CBE7641BE130}" srcOrd="1" destOrd="0" presId="urn:microsoft.com/office/officeart/2005/8/layout/hierarchy3"/>
    <dgm:cxn modelId="{D0723FDC-D1BB-45C2-82FF-9BCDA23C50D9}" type="presParOf" srcId="{B83472CA-4E1A-4BBD-BF30-E869D7A2E8C5}" destId="{5E0479BE-C993-4DAE-A5BE-DF754331A59A}" srcOrd="2" destOrd="0" presId="urn:microsoft.com/office/officeart/2005/8/layout/hierarchy3"/>
    <dgm:cxn modelId="{40E93FC8-6E41-46A7-9B67-402659834212}" type="presParOf" srcId="{B83472CA-4E1A-4BBD-BF30-E869D7A2E8C5}" destId="{964B27FD-CAE3-469F-9F7A-C26D82415B1D}" srcOrd="3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6780F-83C8-4884-B596-2F823AEA662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E3C17B-AC41-490C-B359-4F950CDD69AB}">
      <dgm:prSet phldrT="[Texte]"/>
      <dgm:spPr/>
      <dgm:t>
        <a:bodyPr/>
        <a:lstStyle/>
        <a:p>
          <a:r>
            <a:rPr lang="fr-FR" dirty="0" smtClean="0"/>
            <a:t>Les AGPI n-3 peuvent modifier des fonctions cellulaires :</a:t>
          </a:r>
          <a:endParaRPr lang="fr-FR" dirty="0"/>
        </a:p>
      </dgm:t>
    </dgm:pt>
    <dgm:pt modelId="{A2E871B3-F063-4CCF-B48D-86E4FFD13CF9}" type="parTrans" cxnId="{E1555448-C01E-47A4-A25B-87E73132B850}">
      <dgm:prSet/>
      <dgm:spPr/>
      <dgm:t>
        <a:bodyPr/>
        <a:lstStyle/>
        <a:p>
          <a:endParaRPr lang="fr-FR"/>
        </a:p>
      </dgm:t>
    </dgm:pt>
    <dgm:pt modelId="{E20ACC28-CD93-46DB-B254-7FFC355A8224}" type="sibTrans" cxnId="{E1555448-C01E-47A4-A25B-87E73132B850}">
      <dgm:prSet/>
      <dgm:spPr/>
      <dgm:t>
        <a:bodyPr/>
        <a:lstStyle/>
        <a:p>
          <a:endParaRPr lang="fr-FR"/>
        </a:p>
      </dgm:t>
    </dgm:pt>
    <dgm:pt modelId="{E57E62CF-1EDF-42CD-9FAE-17BDF5E6EB11}" type="pres">
      <dgm:prSet presAssocID="{BAF6780F-83C8-4884-B596-2F823AEA6625}" presName="Name0" presStyleCnt="0">
        <dgm:presLayoutVars>
          <dgm:dir/>
          <dgm:resizeHandles val="exact"/>
        </dgm:presLayoutVars>
      </dgm:prSet>
      <dgm:spPr/>
    </dgm:pt>
    <dgm:pt modelId="{66F1F513-D5DA-41B3-981B-B74E48909E5B}" type="pres">
      <dgm:prSet presAssocID="{95E3C17B-AC41-490C-B359-4F950CDD69A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AD306CB-EBDB-4E5A-8520-0CDFD33D51A7}" type="presOf" srcId="{BAF6780F-83C8-4884-B596-2F823AEA6625}" destId="{E57E62CF-1EDF-42CD-9FAE-17BDF5E6EB11}" srcOrd="0" destOrd="0" presId="urn:microsoft.com/office/officeart/2005/8/layout/process1"/>
    <dgm:cxn modelId="{600CBB8E-2F0C-45BE-822E-8A5E62EA4FC6}" type="presOf" srcId="{95E3C17B-AC41-490C-B359-4F950CDD69AB}" destId="{66F1F513-D5DA-41B3-981B-B74E48909E5B}" srcOrd="0" destOrd="0" presId="urn:microsoft.com/office/officeart/2005/8/layout/process1"/>
    <dgm:cxn modelId="{E1555448-C01E-47A4-A25B-87E73132B850}" srcId="{BAF6780F-83C8-4884-B596-2F823AEA6625}" destId="{95E3C17B-AC41-490C-B359-4F950CDD69AB}" srcOrd="0" destOrd="0" parTransId="{A2E871B3-F063-4CCF-B48D-86E4FFD13CF9}" sibTransId="{E20ACC28-CD93-46DB-B254-7FFC355A8224}"/>
    <dgm:cxn modelId="{8BA7694B-3872-415E-9CC5-F79AA7C54CF0}" type="presParOf" srcId="{E57E62CF-1EDF-42CD-9FAE-17BDF5E6EB11}" destId="{66F1F513-D5DA-41B3-981B-B74E48909E5B}" srcOrd="0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8C344-CCF0-45AA-A5CE-66F1811526B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225F7D-A26D-4BA6-B4B4-8676D056B2CC}">
      <dgm:prSet phldrT="[Texte]"/>
      <dgm:spPr/>
      <dgm:t>
        <a:bodyPr/>
        <a:lstStyle/>
        <a:p>
          <a:pPr algn="ctr"/>
          <a:r>
            <a:rPr lang="fr-FR" dirty="0" smtClean="0"/>
            <a:t>Maladies psychiatriques</a:t>
          </a:r>
          <a:endParaRPr lang="fr-FR" dirty="0"/>
        </a:p>
      </dgm:t>
    </dgm:pt>
    <dgm:pt modelId="{3D307A63-729F-42A6-9E07-B4E6FD591123}" type="parTrans" cxnId="{FB3E4B69-F196-40D9-8EC9-8E3FA10178EB}">
      <dgm:prSet/>
      <dgm:spPr/>
      <dgm:t>
        <a:bodyPr/>
        <a:lstStyle/>
        <a:p>
          <a:pPr algn="ctr"/>
          <a:endParaRPr lang="fr-FR"/>
        </a:p>
      </dgm:t>
    </dgm:pt>
    <dgm:pt modelId="{5F1F076B-551A-4CCF-A8C1-25622D96079E}" type="sibTrans" cxnId="{FB3E4B69-F196-40D9-8EC9-8E3FA10178EB}">
      <dgm:prSet/>
      <dgm:spPr/>
      <dgm:t>
        <a:bodyPr/>
        <a:lstStyle/>
        <a:p>
          <a:pPr algn="ctr"/>
          <a:endParaRPr lang="fr-FR"/>
        </a:p>
      </dgm:t>
    </dgm:pt>
    <dgm:pt modelId="{A30FDC04-5142-40D3-B306-B856DFE8B171}">
      <dgm:prSet phldrT="[Texte]"/>
      <dgm:spPr/>
      <dgm:t>
        <a:bodyPr/>
        <a:lstStyle/>
        <a:p>
          <a:pPr algn="ctr"/>
          <a:r>
            <a:rPr lang="fr-FR" dirty="0" smtClean="0"/>
            <a:t>Schizophrénie</a:t>
          </a:r>
          <a:endParaRPr lang="fr-FR" dirty="0"/>
        </a:p>
      </dgm:t>
    </dgm:pt>
    <dgm:pt modelId="{56E9E538-A82A-4F2D-BA4A-0D6846F86F4C}" type="parTrans" cxnId="{B8A37983-14F7-42D7-AD23-9491E4B090A5}">
      <dgm:prSet/>
      <dgm:spPr/>
      <dgm:t>
        <a:bodyPr/>
        <a:lstStyle/>
        <a:p>
          <a:pPr algn="ctr"/>
          <a:endParaRPr lang="fr-FR"/>
        </a:p>
      </dgm:t>
    </dgm:pt>
    <dgm:pt modelId="{AAB223F0-4676-41D4-82B5-E0AE3E3E4D38}" type="sibTrans" cxnId="{B8A37983-14F7-42D7-AD23-9491E4B090A5}">
      <dgm:prSet/>
      <dgm:spPr/>
      <dgm:t>
        <a:bodyPr/>
        <a:lstStyle/>
        <a:p>
          <a:pPr algn="ctr"/>
          <a:endParaRPr lang="fr-FR"/>
        </a:p>
      </dgm:t>
    </dgm:pt>
    <dgm:pt modelId="{40FC0C34-4153-4FB4-93A9-4C07FA6EDF83}">
      <dgm:prSet phldrT="[Texte]"/>
      <dgm:spPr/>
      <dgm:t>
        <a:bodyPr/>
        <a:lstStyle/>
        <a:p>
          <a:pPr algn="ctr"/>
          <a:r>
            <a:rPr lang="fr-FR" dirty="0" smtClean="0"/>
            <a:t>Dépression</a:t>
          </a:r>
          <a:endParaRPr lang="fr-FR" dirty="0"/>
        </a:p>
      </dgm:t>
    </dgm:pt>
    <dgm:pt modelId="{F5E0B599-D2E0-416F-9879-146D73B27365}" type="parTrans" cxnId="{A0157AFE-4CF6-4037-9D9E-8369014176C7}">
      <dgm:prSet/>
      <dgm:spPr/>
      <dgm:t>
        <a:bodyPr/>
        <a:lstStyle/>
        <a:p>
          <a:pPr algn="ctr"/>
          <a:endParaRPr lang="fr-FR"/>
        </a:p>
      </dgm:t>
    </dgm:pt>
    <dgm:pt modelId="{F61AF2AA-3F5D-4918-9333-403E3EE1EBBF}" type="sibTrans" cxnId="{A0157AFE-4CF6-4037-9D9E-8369014176C7}">
      <dgm:prSet/>
      <dgm:spPr/>
      <dgm:t>
        <a:bodyPr/>
        <a:lstStyle/>
        <a:p>
          <a:pPr algn="ctr"/>
          <a:endParaRPr lang="fr-FR"/>
        </a:p>
      </dgm:t>
    </dgm:pt>
    <dgm:pt modelId="{12D3E33F-72BF-442E-A0E9-73AF9F2F300F}">
      <dgm:prSet phldrT="[Texte]"/>
      <dgm:spPr/>
      <dgm:t>
        <a:bodyPr/>
        <a:lstStyle/>
        <a:p>
          <a:pPr algn="ctr"/>
          <a:r>
            <a:rPr lang="fr-FR" dirty="0" smtClean="0"/>
            <a:t>ADHD</a:t>
          </a:r>
          <a:endParaRPr lang="fr-FR" dirty="0"/>
        </a:p>
      </dgm:t>
    </dgm:pt>
    <dgm:pt modelId="{A756CBCA-1451-4E38-BDB2-9E0273FEDC92}" type="parTrans" cxnId="{E3B9C08E-99F4-494C-9FC4-46E6FB5A174F}">
      <dgm:prSet/>
      <dgm:spPr/>
      <dgm:t>
        <a:bodyPr/>
        <a:lstStyle/>
        <a:p>
          <a:pPr algn="ctr"/>
          <a:endParaRPr lang="fr-FR"/>
        </a:p>
      </dgm:t>
    </dgm:pt>
    <dgm:pt modelId="{4552F47B-A92D-43D4-84A0-60B8520AAA23}" type="sibTrans" cxnId="{E3B9C08E-99F4-494C-9FC4-46E6FB5A174F}">
      <dgm:prSet/>
      <dgm:spPr/>
      <dgm:t>
        <a:bodyPr/>
        <a:lstStyle/>
        <a:p>
          <a:pPr algn="ctr"/>
          <a:endParaRPr lang="fr-FR"/>
        </a:p>
      </dgm:t>
    </dgm:pt>
    <dgm:pt modelId="{9BC39FC4-DAA5-4123-89D2-EE8195CFEDF0}" type="pres">
      <dgm:prSet presAssocID="{C608C344-CCF0-45AA-A5CE-66F1811526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95CE4AA-816C-412A-8EF8-F43DE4F6F44A}" type="pres">
      <dgm:prSet presAssocID="{A8225F7D-A26D-4BA6-B4B4-8676D056B2CC}" presName="vertFlow" presStyleCnt="0"/>
      <dgm:spPr/>
    </dgm:pt>
    <dgm:pt modelId="{8C7459A1-1051-4E9A-B1F9-A32F11936FD5}" type="pres">
      <dgm:prSet presAssocID="{A8225F7D-A26D-4BA6-B4B4-8676D056B2CC}" presName="header" presStyleLbl="node1" presStyleIdx="0" presStyleCnt="1"/>
      <dgm:spPr/>
      <dgm:t>
        <a:bodyPr/>
        <a:lstStyle/>
        <a:p>
          <a:endParaRPr lang="fr-FR"/>
        </a:p>
      </dgm:t>
    </dgm:pt>
    <dgm:pt modelId="{DB6C6BF8-9DC7-4E8A-A313-82B8BCC82EAD}" type="pres">
      <dgm:prSet presAssocID="{56E9E538-A82A-4F2D-BA4A-0D6846F86F4C}" presName="parTrans" presStyleLbl="sibTrans2D1" presStyleIdx="0" presStyleCnt="3" custLinFactY="368423" custLinFactNeighborX="-3569" custLinFactNeighborY="400000"/>
      <dgm:spPr/>
      <dgm:t>
        <a:bodyPr/>
        <a:lstStyle/>
        <a:p>
          <a:endParaRPr lang="fr-FR"/>
        </a:p>
      </dgm:t>
    </dgm:pt>
    <dgm:pt modelId="{618F63BE-AC38-4D6F-813F-1D08E6F511A9}" type="pres">
      <dgm:prSet presAssocID="{A30FDC04-5142-40D3-B306-B856DFE8B171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DFE705-A595-46FA-8F42-6C70988EBC5E}" type="pres">
      <dgm:prSet presAssocID="{AAB223F0-4676-41D4-82B5-E0AE3E3E4D38}" presName="sibTrans" presStyleLbl="sibTrans2D1" presStyleIdx="1" presStyleCnt="3"/>
      <dgm:spPr/>
      <dgm:t>
        <a:bodyPr/>
        <a:lstStyle/>
        <a:p>
          <a:endParaRPr lang="fr-FR"/>
        </a:p>
      </dgm:t>
    </dgm:pt>
    <dgm:pt modelId="{DACDD985-5FD5-46B3-B21B-4D080A7394D6}" type="pres">
      <dgm:prSet presAssocID="{40FC0C34-4153-4FB4-93A9-4C07FA6EDF83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FBB85F-3D0C-4FB3-B22A-3CB4F763BF57}" type="pres">
      <dgm:prSet presAssocID="{F61AF2AA-3F5D-4918-9333-403E3EE1EBBF}" presName="sibTrans" presStyleLbl="sibTrans2D1" presStyleIdx="2" presStyleCnt="3"/>
      <dgm:spPr/>
      <dgm:t>
        <a:bodyPr/>
        <a:lstStyle/>
        <a:p>
          <a:endParaRPr lang="fr-FR"/>
        </a:p>
      </dgm:t>
    </dgm:pt>
    <dgm:pt modelId="{55E6951D-5A2E-4AE8-90C3-6E4ECE79632F}" type="pres">
      <dgm:prSet presAssocID="{12D3E33F-72BF-442E-A0E9-73AF9F2F300F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157AFE-4CF6-4037-9D9E-8369014176C7}" srcId="{A8225F7D-A26D-4BA6-B4B4-8676D056B2CC}" destId="{40FC0C34-4153-4FB4-93A9-4C07FA6EDF83}" srcOrd="1" destOrd="0" parTransId="{F5E0B599-D2E0-416F-9879-146D73B27365}" sibTransId="{F61AF2AA-3F5D-4918-9333-403E3EE1EBBF}"/>
    <dgm:cxn modelId="{E3B9C08E-99F4-494C-9FC4-46E6FB5A174F}" srcId="{A8225F7D-A26D-4BA6-B4B4-8676D056B2CC}" destId="{12D3E33F-72BF-442E-A0E9-73AF9F2F300F}" srcOrd="2" destOrd="0" parTransId="{A756CBCA-1451-4E38-BDB2-9E0273FEDC92}" sibTransId="{4552F47B-A92D-43D4-84A0-60B8520AAA23}"/>
    <dgm:cxn modelId="{869DEF4A-623D-43EA-97B6-80FF27C9EEC2}" type="presOf" srcId="{40FC0C34-4153-4FB4-93A9-4C07FA6EDF83}" destId="{DACDD985-5FD5-46B3-B21B-4D080A7394D6}" srcOrd="0" destOrd="0" presId="urn:microsoft.com/office/officeart/2005/8/layout/lProcess1"/>
    <dgm:cxn modelId="{BF104CCA-3841-4FDD-BB78-632733A5B7F8}" type="presOf" srcId="{A30FDC04-5142-40D3-B306-B856DFE8B171}" destId="{618F63BE-AC38-4D6F-813F-1D08E6F511A9}" srcOrd="0" destOrd="0" presId="urn:microsoft.com/office/officeart/2005/8/layout/lProcess1"/>
    <dgm:cxn modelId="{FB3E4B69-F196-40D9-8EC9-8E3FA10178EB}" srcId="{C608C344-CCF0-45AA-A5CE-66F1811526BD}" destId="{A8225F7D-A26D-4BA6-B4B4-8676D056B2CC}" srcOrd="0" destOrd="0" parTransId="{3D307A63-729F-42A6-9E07-B4E6FD591123}" sibTransId="{5F1F076B-551A-4CCF-A8C1-25622D96079E}"/>
    <dgm:cxn modelId="{B8A37983-14F7-42D7-AD23-9491E4B090A5}" srcId="{A8225F7D-A26D-4BA6-B4B4-8676D056B2CC}" destId="{A30FDC04-5142-40D3-B306-B856DFE8B171}" srcOrd="0" destOrd="0" parTransId="{56E9E538-A82A-4F2D-BA4A-0D6846F86F4C}" sibTransId="{AAB223F0-4676-41D4-82B5-E0AE3E3E4D38}"/>
    <dgm:cxn modelId="{8871BBFD-FF00-46DB-9FDC-4F566392DBAF}" type="presOf" srcId="{C608C344-CCF0-45AA-A5CE-66F1811526BD}" destId="{9BC39FC4-DAA5-4123-89D2-EE8195CFEDF0}" srcOrd="0" destOrd="0" presId="urn:microsoft.com/office/officeart/2005/8/layout/lProcess1"/>
    <dgm:cxn modelId="{D009FF36-74AD-45C2-9421-9221E8315FAF}" type="presOf" srcId="{56E9E538-A82A-4F2D-BA4A-0D6846F86F4C}" destId="{DB6C6BF8-9DC7-4E8A-A313-82B8BCC82EAD}" srcOrd="0" destOrd="0" presId="urn:microsoft.com/office/officeart/2005/8/layout/lProcess1"/>
    <dgm:cxn modelId="{49CC7D55-2C37-43AD-BF39-FEE9948E852C}" type="presOf" srcId="{AAB223F0-4676-41D4-82B5-E0AE3E3E4D38}" destId="{95DFE705-A595-46FA-8F42-6C70988EBC5E}" srcOrd="0" destOrd="0" presId="urn:microsoft.com/office/officeart/2005/8/layout/lProcess1"/>
    <dgm:cxn modelId="{F389DCE6-E6B2-4C94-8727-8235B8AD0CDD}" type="presOf" srcId="{F61AF2AA-3F5D-4918-9333-403E3EE1EBBF}" destId="{BDFBB85F-3D0C-4FB3-B22A-3CB4F763BF57}" srcOrd="0" destOrd="0" presId="urn:microsoft.com/office/officeart/2005/8/layout/lProcess1"/>
    <dgm:cxn modelId="{5209AADE-C7E2-48F2-A7B5-62301A02635A}" type="presOf" srcId="{A8225F7D-A26D-4BA6-B4B4-8676D056B2CC}" destId="{8C7459A1-1051-4E9A-B1F9-A32F11936FD5}" srcOrd="0" destOrd="0" presId="urn:microsoft.com/office/officeart/2005/8/layout/lProcess1"/>
    <dgm:cxn modelId="{895D6EBB-FCD8-41F7-AEB3-3503BCBEE286}" type="presOf" srcId="{12D3E33F-72BF-442E-A0E9-73AF9F2F300F}" destId="{55E6951D-5A2E-4AE8-90C3-6E4ECE79632F}" srcOrd="0" destOrd="0" presId="urn:microsoft.com/office/officeart/2005/8/layout/lProcess1"/>
    <dgm:cxn modelId="{B2B3589E-FB27-48AF-91D2-CDD06A1EEB74}" type="presParOf" srcId="{9BC39FC4-DAA5-4123-89D2-EE8195CFEDF0}" destId="{C95CE4AA-816C-412A-8EF8-F43DE4F6F44A}" srcOrd="0" destOrd="0" presId="urn:microsoft.com/office/officeart/2005/8/layout/lProcess1"/>
    <dgm:cxn modelId="{399CBE4D-8121-4B6D-9026-070728ECFD76}" type="presParOf" srcId="{C95CE4AA-816C-412A-8EF8-F43DE4F6F44A}" destId="{8C7459A1-1051-4E9A-B1F9-A32F11936FD5}" srcOrd="0" destOrd="0" presId="urn:microsoft.com/office/officeart/2005/8/layout/lProcess1"/>
    <dgm:cxn modelId="{E41D9BBC-3F47-4E8B-BEE7-CA3FB36EB6EB}" type="presParOf" srcId="{C95CE4AA-816C-412A-8EF8-F43DE4F6F44A}" destId="{DB6C6BF8-9DC7-4E8A-A313-82B8BCC82EAD}" srcOrd="1" destOrd="0" presId="urn:microsoft.com/office/officeart/2005/8/layout/lProcess1"/>
    <dgm:cxn modelId="{EF24E0E3-0CBF-4CAD-A846-5775F2F4F853}" type="presParOf" srcId="{C95CE4AA-816C-412A-8EF8-F43DE4F6F44A}" destId="{618F63BE-AC38-4D6F-813F-1D08E6F511A9}" srcOrd="2" destOrd="0" presId="urn:microsoft.com/office/officeart/2005/8/layout/lProcess1"/>
    <dgm:cxn modelId="{014C5E3B-59D8-4B9D-BF28-126B802577E8}" type="presParOf" srcId="{C95CE4AA-816C-412A-8EF8-F43DE4F6F44A}" destId="{95DFE705-A595-46FA-8F42-6C70988EBC5E}" srcOrd="3" destOrd="0" presId="urn:microsoft.com/office/officeart/2005/8/layout/lProcess1"/>
    <dgm:cxn modelId="{3982C157-AC15-493B-8412-B32201F49528}" type="presParOf" srcId="{C95CE4AA-816C-412A-8EF8-F43DE4F6F44A}" destId="{DACDD985-5FD5-46B3-B21B-4D080A7394D6}" srcOrd="4" destOrd="0" presId="urn:microsoft.com/office/officeart/2005/8/layout/lProcess1"/>
    <dgm:cxn modelId="{EDED25DF-7B72-4363-B911-61F7B7CDC457}" type="presParOf" srcId="{C95CE4AA-816C-412A-8EF8-F43DE4F6F44A}" destId="{BDFBB85F-3D0C-4FB3-B22A-3CB4F763BF57}" srcOrd="5" destOrd="0" presId="urn:microsoft.com/office/officeart/2005/8/layout/lProcess1"/>
    <dgm:cxn modelId="{A3E9C784-F296-448C-8A2E-E418EF349002}" type="presParOf" srcId="{C95CE4AA-816C-412A-8EF8-F43DE4F6F44A}" destId="{55E6951D-5A2E-4AE8-90C3-6E4ECE79632F}" srcOrd="6" destOrd="0" presId="urn:microsoft.com/office/officeart/2005/8/layout/l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EB682-E521-4B7F-8501-70A6B78EEFF6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224B65-C855-40F9-A4D0-74F56CBD8371}">
      <dgm:prSet phldrT="[Texte]" phldr="1"/>
      <dgm:spPr/>
      <dgm:t>
        <a:bodyPr/>
        <a:lstStyle/>
        <a:p>
          <a:endParaRPr lang="fr-FR" dirty="0"/>
        </a:p>
      </dgm:t>
    </dgm:pt>
    <dgm:pt modelId="{396B5D84-5FF0-41CB-9FBC-8F6436C45C46}" type="parTrans" cxnId="{7D1B58F4-716A-45ED-82A8-78177850754D}">
      <dgm:prSet/>
      <dgm:spPr/>
      <dgm:t>
        <a:bodyPr/>
        <a:lstStyle/>
        <a:p>
          <a:endParaRPr lang="fr-FR"/>
        </a:p>
      </dgm:t>
    </dgm:pt>
    <dgm:pt modelId="{59C3A55E-CDA8-4F40-B763-5B90616EEDA2}" type="sibTrans" cxnId="{7D1B58F4-716A-45ED-82A8-78177850754D}">
      <dgm:prSet/>
      <dgm:spPr/>
      <dgm:t>
        <a:bodyPr/>
        <a:lstStyle/>
        <a:p>
          <a:endParaRPr lang="fr-FR"/>
        </a:p>
      </dgm:t>
    </dgm:pt>
    <dgm:pt modelId="{15293AA8-D819-4846-BD30-974D3B215C02}">
      <dgm:prSet phldrT="[Texte]" custT="1"/>
      <dgm:spPr/>
      <dgm:t>
        <a:bodyPr/>
        <a:lstStyle/>
        <a:p>
          <a:r>
            <a:rPr lang="fr-FR" sz="2800" dirty="0" smtClean="0"/>
            <a:t>La déficience en </a:t>
          </a:r>
          <a:r>
            <a:rPr lang="fr-FR" sz="2800" b="1" dirty="0" smtClean="0"/>
            <a:t>acide </a:t>
          </a:r>
          <a:r>
            <a:rPr lang="el-GR" sz="2800" b="1" dirty="0" smtClean="0"/>
            <a:t>α</a:t>
          </a:r>
          <a:r>
            <a:rPr lang="fr-FR" sz="2800" b="1" dirty="0" smtClean="0"/>
            <a:t>-</a:t>
          </a:r>
          <a:r>
            <a:rPr lang="fr-FR" sz="2800" b="1" dirty="0" err="1" smtClean="0"/>
            <a:t>linolénique</a:t>
          </a:r>
          <a:endParaRPr lang="fr-FR" sz="2800" b="1" dirty="0" smtClean="0"/>
        </a:p>
        <a:p>
          <a:endParaRPr lang="fr-FR" sz="3200" b="1" dirty="0" smtClean="0"/>
        </a:p>
        <a:p>
          <a:r>
            <a:rPr lang="fr-FR" sz="3200" b="1" dirty="0" smtClean="0"/>
            <a:t>induit</a:t>
          </a:r>
        </a:p>
      </dgm:t>
    </dgm:pt>
    <dgm:pt modelId="{A96B8BE3-029F-4C24-B6EE-2F22F9CC57C0}" type="parTrans" cxnId="{443C6E2E-6A2A-4434-ABEF-E9D14301D3A9}">
      <dgm:prSet/>
      <dgm:spPr/>
      <dgm:t>
        <a:bodyPr/>
        <a:lstStyle/>
        <a:p>
          <a:endParaRPr lang="fr-FR"/>
        </a:p>
      </dgm:t>
    </dgm:pt>
    <dgm:pt modelId="{DDC08968-DF68-4A28-B879-0901ADB1F255}" type="sibTrans" cxnId="{443C6E2E-6A2A-4434-ABEF-E9D14301D3A9}">
      <dgm:prSet/>
      <dgm:spPr/>
      <dgm:t>
        <a:bodyPr/>
        <a:lstStyle/>
        <a:p>
          <a:endParaRPr lang="fr-FR"/>
        </a:p>
      </dgm:t>
    </dgm:pt>
    <dgm:pt modelId="{A44C7AF8-BE01-4DF5-85B2-C72AC26A8D38}">
      <dgm:prSet phldrT="[Texte]" phldr="1"/>
      <dgm:spPr/>
      <dgm:t>
        <a:bodyPr/>
        <a:lstStyle/>
        <a:p>
          <a:endParaRPr lang="fr-FR"/>
        </a:p>
      </dgm:t>
    </dgm:pt>
    <dgm:pt modelId="{FD9FCAB3-D5F7-496E-8715-AFA0E26B7980}" type="parTrans" cxnId="{04D6C576-A0C4-4BB5-852B-875402B5C151}">
      <dgm:prSet/>
      <dgm:spPr/>
      <dgm:t>
        <a:bodyPr/>
        <a:lstStyle/>
        <a:p>
          <a:endParaRPr lang="fr-FR"/>
        </a:p>
      </dgm:t>
    </dgm:pt>
    <dgm:pt modelId="{3E7A7F33-225B-4580-BEC3-F0E5A5368B43}" type="sibTrans" cxnId="{04D6C576-A0C4-4BB5-852B-875402B5C151}">
      <dgm:prSet/>
      <dgm:spPr/>
      <dgm:t>
        <a:bodyPr/>
        <a:lstStyle/>
        <a:p>
          <a:endParaRPr lang="fr-FR"/>
        </a:p>
      </dgm:t>
    </dgm:pt>
    <dgm:pt modelId="{8C3E10B5-BD73-4573-8F94-6EF74E228D58}">
      <dgm:prSet phldrT="[Texte]"/>
      <dgm:spPr/>
      <dgm:t>
        <a:bodyPr/>
        <a:lstStyle/>
        <a:p>
          <a:r>
            <a:rPr lang="fr-FR" dirty="0" smtClean="0"/>
            <a:t>des effets sur plusieurs paramètres          de la </a:t>
          </a:r>
          <a:r>
            <a:rPr lang="fr-FR" dirty="0" err="1" smtClean="0"/>
            <a:t>neuro-transmission</a:t>
          </a:r>
          <a:r>
            <a:rPr lang="fr-FR" dirty="0" smtClean="0"/>
            <a:t> dopaminergique.</a:t>
          </a:r>
          <a:endParaRPr lang="fr-FR" dirty="0"/>
        </a:p>
      </dgm:t>
    </dgm:pt>
    <dgm:pt modelId="{FB6FB059-5BAF-4D2D-8650-644D5682C076}" type="parTrans" cxnId="{D63D4C7E-64E9-4FE7-99DF-EF75FC4D536E}">
      <dgm:prSet/>
      <dgm:spPr/>
      <dgm:t>
        <a:bodyPr/>
        <a:lstStyle/>
        <a:p>
          <a:endParaRPr lang="fr-FR"/>
        </a:p>
      </dgm:t>
    </dgm:pt>
    <dgm:pt modelId="{2F21DF5E-1ADB-4283-8DB7-A6CD222AB977}" type="sibTrans" cxnId="{D63D4C7E-64E9-4FE7-99DF-EF75FC4D536E}">
      <dgm:prSet/>
      <dgm:spPr/>
      <dgm:t>
        <a:bodyPr/>
        <a:lstStyle/>
        <a:p>
          <a:endParaRPr lang="fr-FR"/>
        </a:p>
      </dgm:t>
    </dgm:pt>
    <dgm:pt modelId="{4141061B-8CF3-4697-952D-0A739672269A}" type="pres">
      <dgm:prSet presAssocID="{D43EB682-E521-4B7F-8501-70A6B78EEF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F6AADC1-1A02-49F6-9BD0-27B14755A1D1}" type="pres">
      <dgm:prSet presAssocID="{F7224B65-C855-40F9-A4D0-74F56CBD8371}" presName="compositeNode" presStyleCnt="0">
        <dgm:presLayoutVars>
          <dgm:bulletEnabled val="1"/>
        </dgm:presLayoutVars>
      </dgm:prSet>
      <dgm:spPr/>
    </dgm:pt>
    <dgm:pt modelId="{3C34BF13-18E6-480B-9C30-2CD0E7D89C49}" type="pres">
      <dgm:prSet presAssocID="{F7224B65-C855-40F9-A4D0-74F56CBD8371}" presName="bgRect" presStyleLbl="node1" presStyleIdx="0" presStyleCnt="2"/>
      <dgm:spPr/>
      <dgm:t>
        <a:bodyPr/>
        <a:lstStyle/>
        <a:p>
          <a:endParaRPr lang="fr-FR"/>
        </a:p>
      </dgm:t>
    </dgm:pt>
    <dgm:pt modelId="{94B1880E-EF8F-4C88-9D20-3A92D87F7E81}" type="pres">
      <dgm:prSet presAssocID="{F7224B65-C855-40F9-A4D0-74F56CBD837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AC6210-DD58-4EB6-88F7-4487F925A760}" type="pres">
      <dgm:prSet presAssocID="{F7224B65-C855-40F9-A4D0-74F56CBD837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3B917E-1210-489C-B0C6-D263F28639DE}" type="pres">
      <dgm:prSet presAssocID="{59C3A55E-CDA8-4F40-B763-5B90616EEDA2}" presName="hSp" presStyleCnt="0"/>
      <dgm:spPr/>
    </dgm:pt>
    <dgm:pt modelId="{FE8FD1F6-D542-47C7-8E05-EBE34146B3CA}" type="pres">
      <dgm:prSet presAssocID="{59C3A55E-CDA8-4F40-B763-5B90616EEDA2}" presName="vProcSp" presStyleCnt="0"/>
      <dgm:spPr/>
    </dgm:pt>
    <dgm:pt modelId="{32E1CD1F-B802-4D4F-9561-76201D17D7AB}" type="pres">
      <dgm:prSet presAssocID="{59C3A55E-CDA8-4F40-B763-5B90616EEDA2}" presName="vSp1" presStyleCnt="0"/>
      <dgm:spPr/>
    </dgm:pt>
    <dgm:pt modelId="{886C8E2E-8A34-4370-819A-3B3945A9852B}" type="pres">
      <dgm:prSet presAssocID="{59C3A55E-CDA8-4F40-B763-5B90616EEDA2}" presName="simulatedConn" presStyleLbl="solidFgAcc1" presStyleIdx="0" presStyleCnt="1"/>
      <dgm:spPr/>
    </dgm:pt>
    <dgm:pt modelId="{025B01DE-6C16-47CA-A99C-CCFCAD75AFC7}" type="pres">
      <dgm:prSet presAssocID="{59C3A55E-CDA8-4F40-B763-5B90616EEDA2}" presName="vSp2" presStyleCnt="0"/>
      <dgm:spPr/>
    </dgm:pt>
    <dgm:pt modelId="{D53FE0C6-EEFC-46A1-9C5F-54C94172DF97}" type="pres">
      <dgm:prSet presAssocID="{59C3A55E-CDA8-4F40-B763-5B90616EEDA2}" presName="sibTrans" presStyleCnt="0"/>
      <dgm:spPr/>
    </dgm:pt>
    <dgm:pt modelId="{5DFE1FB0-5B1A-4DC6-A29A-78E815ED7C5C}" type="pres">
      <dgm:prSet presAssocID="{A44C7AF8-BE01-4DF5-85B2-C72AC26A8D38}" presName="compositeNode" presStyleCnt="0">
        <dgm:presLayoutVars>
          <dgm:bulletEnabled val="1"/>
        </dgm:presLayoutVars>
      </dgm:prSet>
      <dgm:spPr/>
    </dgm:pt>
    <dgm:pt modelId="{82696885-551F-41CD-B16D-95CF6EBBE38C}" type="pres">
      <dgm:prSet presAssocID="{A44C7AF8-BE01-4DF5-85B2-C72AC26A8D38}" presName="bgRect" presStyleLbl="node1" presStyleIdx="1" presStyleCnt="2"/>
      <dgm:spPr/>
      <dgm:t>
        <a:bodyPr/>
        <a:lstStyle/>
        <a:p>
          <a:endParaRPr lang="fr-FR"/>
        </a:p>
      </dgm:t>
    </dgm:pt>
    <dgm:pt modelId="{5FC86438-C9F0-4A8F-956B-FF7A2F7EB655}" type="pres">
      <dgm:prSet presAssocID="{A44C7AF8-BE01-4DF5-85B2-C72AC26A8D3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32D1C7-D05F-4765-86D9-C111EA13129C}" type="pres">
      <dgm:prSet presAssocID="{A44C7AF8-BE01-4DF5-85B2-C72AC26A8D3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82D82A-3F86-4EED-BEDC-CC805B324B31}" type="presOf" srcId="{A44C7AF8-BE01-4DF5-85B2-C72AC26A8D38}" destId="{5FC86438-C9F0-4A8F-956B-FF7A2F7EB655}" srcOrd="1" destOrd="0" presId="urn:microsoft.com/office/officeart/2005/8/layout/hProcess7"/>
    <dgm:cxn modelId="{04D6C576-A0C4-4BB5-852B-875402B5C151}" srcId="{D43EB682-E521-4B7F-8501-70A6B78EEFF6}" destId="{A44C7AF8-BE01-4DF5-85B2-C72AC26A8D38}" srcOrd="1" destOrd="0" parTransId="{FD9FCAB3-D5F7-496E-8715-AFA0E26B7980}" sibTransId="{3E7A7F33-225B-4580-BEC3-F0E5A5368B43}"/>
    <dgm:cxn modelId="{A1A858FE-3E4D-444C-A089-41DDF59B451A}" type="presOf" srcId="{A44C7AF8-BE01-4DF5-85B2-C72AC26A8D38}" destId="{82696885-551F-41CD-B16D-95CF6EBBE38C}" srcOrd="0" destOrd="0" presId="urn:microsoft.com/office/officeart/2005/8/layout/hProcess7"/>
    <dgm:cxn modelId="{4E32842F-46A9-4022-BDD5-3D544A96B83D}" type="presOf" srcId="{8C3E10B5-BD73-4573-8F94-6EF74E228D58}" destId="{C632D1C7-D05F-4765-86D9-C111EA13129C}" srcOrd="0" destOrd="0" presId="urn:microsoft.com/office/officeart/2005/8/layout/hProcess7"/>
    <dgm:cxn modelId="{7D1B58F4-716A-45ED-82A8-78177850754D}" srcId="{D43EB682-E521-4B7F-8501-70A6B78EEFF6}" destId="{F7224B65-C855-40F9-A4D0-74F56CBD8371}" srcOrd="0" destOrd="0" parTransId="{396B5D84-5FF0-41CB-9FBC-8F6436C45C46}" sibTransId="{59C3A55E-CDA8-4F40-B763-5B90616EEDA2}"/>
    <dgm:cxn modelId="{FF74C476-1234-4D6A-9D21-754E5B721CC5}" type="presOf" srcId="{F7224B65-C855-40F9-A4D0-74F56CBD8371}" destId="{94B1880E-EF8F-4C88-9D20-3A92D87F7E81}" srcOrd="1" destOrd="0" presId="urn:microsoft.com/office/officeart/2005/8/layout/hProcess7"/>
    <dgm:cxn modelId="{56042028-D1A9-40A4-B5E1-C1B38CEBB553}" type="presOf" srcId="{15293AA8-D819-4846-BD30-974D3B215C02}" destId="{46AC6210-DD58-4EB6-88F7-4487F925A760}" srcOrd="0" destOrd="0" presId="urn:microsoft.com/office/officeart/2005/8/layout/hProcess7"/>
    <dgm:cxn modelId="{D63D4C7E-64E9-4FE7-99DF-EF75FC4D536E}" srcId="{A44C7AF8-BE01-4DF5-85B2-C72AC26A8D38}" destId="{8C3E10B5-BD73-4573-8F94-6EF74E228D58}" srcOrd="0" destOrd="0" parTransId="{FB6FB059-5BAF-4D2D-8650-644D5682C076}" sibTransId="{2F21DF5E-1ADB-4283-8DB7-A6CD222AB977}"/>
    <dgm:cxn modelId="{443C6E2E-6A2A-4434-ABEF-E9D14301D3A9}" srcId="{F7224B65-C855-40F9-A4D0-74F56CBD8371}" destId="{15293AA8-D819-4846-BD30-974D3B215C02}" srcOrd="0" destOrd="0" parTransId="{A96B8BE3-029F-4C24-B6EE-2F22F9CC57C0}" sibTransId="{DDC08968-DF68-4A28-B879-0901ADB1F255}"/>
    <dgm:cxn modelId="{73C7617B-3982-4D50-8011-ACF3DA52C372}" type="presOf" srcId="{D43EB682-E521-4B7F-8501-70A6B78EEFF6}" destId="{4141061B-8CF3-4697-952D-0A739672269A}" srcOrd="0" destOrd="0" presId="urn:microsoft.com/office/officeart/2005/8/layout/hProcess7"/>
    <dgm:cxn modelId="{D90E0028-4478-40F1-8F5A-3BDB373EEFA9}" type="presOf" srcId="{F7224B65-C855-40F9-A4D0-74F56CBD8371}" destId="{3C34BF13-18E6-480B-9C30-2CD0E7D89C49}" srcOrd="0" destOrd="0" presId="urn:microsoft.com/office/officeart/2005/8/layout/hProcess7"/>
    <dgm:cxn modelId="{C0A8DCF1-8173-4452-B98A-C9AA5328A9A1}" type="presParOf" srcId="{4141061B-8CF3-4697-952D-0A739672269A}" destId="{2F6AADC1-1A02-49F6-9BD0-27B14755A1D1}" srcOrd="0" destOrd="0" presId="urn:microsoft.com/office/officeart/2005/8/layout/hProcess7"/>
    <dgm:cxn modelId="{9942FAE3-C715-4391-B88C-2D3BEEF1ACCE}" type="presParOf" srcId="{2F6AADC1-1A02-49F6-9BD0-27B14755A1D1}" destId="{3C34BF13-18E6-480B-9C30-2CD0E7D89C49}" srcOrd="0" destOrd="0" presId="urn:microsoft.com/office/officeart/2005/8/layout/hProcess7"/>
    <dgm:cxn modelId="{A0770709-DF1F-4292-BF5B-209B0B7ADECC}" type="presParOf" srcId="{2F6AADC1-1A02-49F6-9BD0-27B14755A1D1}" destId="{94B1880E-EF8F-4C88-9D20-3A92D87F7E81}" srcOrd="1" destOrd="0" presId="urn:microsoft.com/office/officeart/2005/8/layout/hProcess7"/>
    <dgm:cxn modelId="{049C6CDC-1732-4156-B2BD-0266BE9E6311}" type="presParOf" srcId="{2F6AADC1-1A02-49F6-9BD0-27B14755A1D1}" destId="{46AC6210-DD58-4EB6-88F7-4487F925A760}" srcOrd="2" destOrd="0" presId="urn:microsoft.com/office/officeart/2005/8/layout/hProcess7"/>
    <dgm:cxn modelId="{14AE5EFB-C9C4-4428-B8BF-0545DAA74C35}" type="presParOf" srcId="{4141061B-8CF3-4697-952D-0A739672269A}" destId="{923B917E-1210-489C-B0C6-D263F28639DE}" srcOrd="1" destOrd="0" presId="urn:microsoft.com/office/officeart/2005/8/layout/hProcess7"/>
    <dgm:cxn modelId="{216DA5B2-91B5-49A8-8F38-E0C1D13432EB}" type="presParOf" srcId="{4141061B-8CF3-4697-952D-0A739672269A}" destId="{FE8FD1F6-D542-47C7-8E05-EBE34146B3CA}" srcOrd="2" destOrd="0" presId="urn:microsoft.com/office/officeart/2005/8/layout/hProcess7"/>
    <dgm:cxn modelId="{824E4BF7-E544-4755-ACE3-41CA328ED45A}" type="presParOf" srcId="{FE8FD1F6-D542-47C7-8E05-EBE34146B3CA}" destId="{32E1CD1F-B802-4D4F-9561-76201D17D7AB}" srcOrd="0" destOrd="0" presId="urn:microsoft.com/office/officeart/2005/8/layout/hProcess7"/>
    <dgm:cxn modelId="{FC957902-D389-47E7-B655-E09732392BBB}" type="presParOf" srcId="{FE8FD1F6-D542-47C7-8E05-EBE34146B3CA}" destId="{886C8E2E-8A34-4370-819A-3B3945A9852B}" srcOrd="1" destOrd="0" presId="urn:microsoft.com/office/officeart/2005/8/layout/hProcess7"/>
    <dgm:cxn modelId="{DC5AB455-C5B8-4DAF-98F6-361D56A994C2}" type="presParOf" srcId="{FE8FD1F6-D542-47C7-8E05-EBE34146B3CA}" destId="{025B01DE-6C16-47CA-A99C-CCFCAD75AFC7}" srcOrd="2" destOrd="0" presId="urn:microsoft.com/office/officeart/2005/8/layout/hProcess7"/>
    <dgm:cxn modelId="{26E6023C-F5BB-42A9-AA0F-A91EC862F313}" type="presParOf" srcId="{4141061B-8CF3-4697-952D-0A739672269A}" destId="{D53FE0C6-EEFC-46A1-9C5F-54C94172DF97}" srcOrd="3" destOrd="0" presId="urn:microsoft.com/office/officeart/2005/8/layout/hProcess7"/>
    <dgm:cxn modelId="{3BD5CC76-444A-4F5E-A303-2BCED2D1DF70}" type="presParOf" srcId="{4141061B-8CF3-4697-952D-0A739672269A}" destId="{5DFE1FB0-5B1A-4DC6-A29A-78E815ED7C5C}" srcOrd="4" destOrd="0" presId="urn:microsoft.com/office/officeart/2005/8/layout/hProcess7"/>
    <dgm:cxn modelId="{C4E33BA8-9F9F-45A7-A239-E74B976675D7}" type="presParOf" srcId="{5DFE1FB0-5B1A-4DC6-A29A-78E815ED7C5C}" destId="{82696885-551F-41CD-B16D-95CF6EBBE38C}" srcOrd="0" destOrd="0" presId="urn:microsoft.com/office/officeart/2005/8/layout/hProcess7"/>
    <dgm:cxn modelId="{B50422C7-1730-4C38-B802-75709E1A36B5}" type="presParOf" srcId="{5DFE1FB0-5B1A-4DC6-A29A-78E815ED7C5C}" destId="{5FC86438-C9F0-4A8F-956B-FF7A2F7EB655}" srcOrd="1" destOrd="0" presId="urn:microsoft.com/office/officeart/2005/8/layout/hProcess7"/>
    <dgm:cxn modelId="{C1DD5265-5089-4779-88FA-2F9A151D24D7}" type="presParOf" srcId="{5DFE1FB0-5B1A-4DC6-A29A-78E815ED7C5C}" destId="{C632D1C7-D05F-4765-86D9-C111EA13129C}" srcOrd="2" destOrd="0" presId="urn:microsoft.com/office/officeart/2005/8/layout/hProcess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DB85C6-DA68-4E62-ADB7-C6C6F7D5FD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CD47897-B142-4EDF-96B8-0880F6D87A94}">
      <dgm:prSet phldrT="[Texte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L’acide</a:t>
          </a:r>
          <a:r>
            <a:rPr lang="en-US" b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docosahexaénoïque</a:t>
          </a:r>
          <a:r>
            <a:rPr lang="en-US" b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 (DHA) </a:t>
          </a:r>
          <a:r>
            <a:rPr lang="fr-FR" dirty="0" smtClean="0"/>
            <a:t> </a:t>
          </a:r>
          <a:endParaRPr lang="fr-FR" dirty="0"/>
        </a:p>
      </dgm:t>
    </dgm:pt>
    <dgm:pt modelId="{86C7C59F-2F66-4EAA-A14A-8A5D0DF48A0D}" type="parTrans" cxnId="{A5168B60-3C41-4AF5-90B1-00D4F16BF50A}">
      <dgm:prSet/>
      <dgm:spPr/>
      <dgm:t>
        <a:bodyPr/>
        <a:lstStyle/>
        <a:p>
          <a:endParaRPr lang="fr-FR"/>
        </a:p>
      </dgm:t>
    </dgm:pt>
    <dgm:pt modelId="{C6036E49-108A-41CF-BB27-123143030B16}" type="sibTrans" cxnId="{A5168B60-3C41-4AF5-90B1-00D4F16BF50A}">
      <dgm:prSet/>
      <dgm:spPr/>
      <dgm:t>
        <a:bodyPr/>
        <a:lstStyle/>
        <a:p>
          <a:endParaRPr lang="fr-FR"/>
        </a:p>
      </dgm:t>
    </dgm:pt>
    <dgm:pt modelId="{9DCBD1BE-EAB1-4BBD-A418-E30DC7C2E1B7}">
      <dgm:prSet phldrT="[Texte]"/>
      <dgm:spPr/>
      <dgm:t>
        <a:bodyPr/>
        <a:lstStyle/>
        <a:p>
          <a:r>
            <a:rPr lang="fr-FR" dirty="0" smtClean="0"/>
            <a:t>est présent en concentration </a:t>
          </a:r>
          <a:r>
            <a:rPr lang="fr-FR" b="1" dirty="0" smtClean="0"/>
            <a:t>très élevée</a:t>
          </a:r>
          <a:r>
            <a:rPr lang="fr-FR" dirty="0" smtClean="0"/>
            <a:t> dans                   les phopholipides membranaires de la rétine.</a:t>
          </a:r>
          <a:endParaRPr lang="fr-FR" dirty="0"/>
        </a:p>
      </dgm:t>
    </dgm:pt>
    <dgm:pt modelId="{101D994C-75DB-4115-8E7C-166680B7EA87}" type="parTrans" cxnId="{6DE2075C-7783-4880-90E1-FE89BF51EE34}">
      <dgm:prSet/>
      <dgm:spPr/>
      <dgm:t>
        <a:bodyPr/>
        <a:lstStyle/>
        <a:p>
          <a:endParaRPr lang="fr-FR"/>
        </a:p>
      </dgm:t>
    </dgm:pt>
    <dgm:pt modelId="{76C80D39-DFF5-4025-AECA-F6A8E65DF145}" type="sibTrans" cxnId="{6DE2075C-7783-4880-90E1-FE89BF51EE34}">
      <dgm:prSet/>
      <dgm:spPr/>
      <dgm:t>
        <a:bodyPr/>
        <a:lstStyle/>
        <a:p>
          <a:endParaRPr lang="fr-FR"/>
        </a:p>
      </dgm:t>
    </dgm:pt>
    <dgm:pt modelId="{E061069E-2316-41B1-95B5-2ACB955309C9}" type="pres">
      <dgm:prSet presAssocID="{E5DB85C6-DA68-4E62-ADB7-C6C6F7D5FD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6C47A1-3F14-4D58-A173-28CBA18A259B}" type="pres">
      <dgm:prSet presAssocID="{CCD47897-B142-4EDF-96B8-0880F6D87A94}" presName="composite" presStyleCnt="0"/>
      <dgm:spPr/>
    </dgm:pt>
    <dgm:pt modelId="{8A22A805-4C20-4B08-93A2-72450ABED143}" type="pres">
      <dgm:prSet presAssocID="{CCD47897-B142-4EDF-96B8-0880F6D87A9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4E0865-BFB0-4D6E-99CB-2FA8225B12F1}" type="pres">
      <dgm:prSet presAssocID="{CCD47897-B142-4EDF-96B8-0880F6D87A94}" presName="desTx" presStyleLbl="alignAccFollowNode1" presStyleIdx="0" presStyleCnt="1" custLinFactNeighborX="-8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168B60-3C41-4AF5-90B1-00D4F16BF50A}" srcId="{E5DB85C6-DA68-4E62-ADB7-C6C6F7D5FDC7}" destId="{CCD47897-B142-4EDF-96B8-0880F6D87A94}" srcOrd="0" destOrd="0" parTransId="{86C7C59F-2F66-4EAA-A14A-8A5D0DF48A0D}" sibTransId="{C6036E49-108A-41CF-BB27-123143030B16}"/>
    <dgm:cxn modelId="{948770DD-7AC4-4351-AEA6-BB4BABE66BC3}" type="presOf" srcId="{CCD47897-B142-4EDF-96B8-0880F6D87A94}" destId="{8A22A805-4C20-4B08-93A2-72450ABED143}" srcOrd="0" destOrd="0" presId="urn:microsoft.com/office/officeart/2005/8/layout/hList1"/>
    <dgm:cxn modelId="{6DE2075C-7783-4880-90E1-FE89BF51EE34}" srcId="{CCD47897-B142-4EDF-96B8-0880F6D87A94}" destId="{9DCBD1BE-EAB1-4BBD-A418-E30DC7C2E1B7}" srcOrd="0" destOrd="0" parTransId="{101D994C-75DB-4115-8E7C-166680B7EA87}" sibTransId="{76C80D39-DFF5-4025-AECA-F6A8E65DF145}"/>
    <dgm:cxn modelId="{521B88CD-96F2-44AE-A149-62BA9C0558ED}" type="presOf" srcId="{9DCBD1BE-EAB1-4BBD-A418-E30DC7C2E1B7}" destId="{124E0865-BFB0-4D6E-99CB-2FA8225B12F1}" srcOrd="0" destOrd="0" presId="urn:microsoft.com/office/officeart/2005/8/layout/hList1"/>
    <dgm:cxn modelId="{633C4649-F130-4166-B31E-04E99108B0CF}" type="presOf" srcId="{E5DB85C6-DA68-4E62-ADB7-C6C6F7D5FDC7}" destId="{E061069E-2316-41B1-95B5-2ACB955309C9}" srcOrd="0" destOrd="0" presId="urn:microsoft.com/office/officeart/2005/8/layout/hList1"/>
    <dgm:cxn modelId="{692E0BFA-649E-4A02-83A1-CAE2BAFF3EE0}" type="presParOf" srcId="{E061069E-2316-41B1-95B5-2ACB955309C9}" destId="{3C6C47A1-3F14-4D58-A173-28CBA18A259B}" srcOrd="0" destOrd="0" presId="urn:microsoft.com/office/officeart/2005/8/layout/hList1"/>
    <dgm:cxn modelId="{D2D46AC1-652E-4620-B939-46A92533CA59}" type="presParOf" srcId="{3C6C47A1-3F14-4D58-A173-28CBA18A259B}" destId="{8A22A805-4C20-4B08-93A2-72450ABED143}" srcOrd="0" destOrd="0" presId="urn:microsoft.com/office/officeart/2005/8/layout/hList1"/>
    <dgm:cxn modelId="{5EBFD7A4-08E5-4A06-94FA-26634BAD55F9}" type="presParOf" srcId="{3C6C47A1-3F14-4D58-A173-28CBA18A259B}" destId="{124E0865-BFB0-4D6E-99CB-2FA8225B12F1}" srcOrd="1" destOrd="0" presId="urn:microsoft.com/office/officeart/2005/8/layout/h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DB85C6-DA68-4E62-ADB7-C6C6F7D5FD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CD47897-B142-4EDF-96B8-0880F6D87A94}">
      <dgm:prSet phldrT="[Texte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L’acide</a:t>
          </a:r>
          <a:r>
            <a:rPr lang="en-US" b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docosahexaénoïque</a:t>
          </a:r>
          <a:r>
            <a:rPr lang="en-US" b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 (DHA) </a:t>
          </a:r>
          <a:r>
            <a:rPr lang="fr-FR" dirty="0" smtClean="0"/>
            <a:t> </a:t>
          </a:r>
          <a:endParaRPr lang="fr-FR" dirty="0"/>
        </a:p>
      </dgm:t>
    </dgm:pt>
    <dgm:pt modelId="{86C7C59F-2F66-4EAA-A14A-8A5D0DF48A0D}" type="parTrans" cxnId="{A5168B60-3C41-4AF5-90B1-00D4F16BF50A}">
      <dgm:prSet/>
      <dgm:spPr/>
      <dgm:t>
        <a:bodyPr/>
        <a:lstStyle/>
        <a:p>
          <a:endParaRPr lang="fr-FR"/>
        </a:p>
      </dgm:t>
    </dgm:pt>
    <dgm:pt modelId="{C6036E49-108A-41CF-BB27-123143030B16}" type="sibTrans" cxnId="{A5168B60-3C41-4AF5-90B1-00D4F16BF50A}">
      <dgm:prSet/>
      <dgm:spPr/>
      <dgm:t>
        <a:bodyPr/>
        <a:lstStyle/>
        <a:p>
          <a:endParaRPr lang="fr-FR"/>
        </a:p>
      </dgm:t>
    </dgm:pt>
    <dgm:pt modelId="{A10D3D2F-1041-4CD9-8530-4E43036609D4}">
      <dgm:prSet phldrT="[Texte]"/>
      <dgm:spPr/>
      <dgm:t>
        <a:bodyPr/>
        <a:lstStyle/>
        <a:p>
          <a:r>
            <a:rPr lang="fr-FR" dirty="0" smtClean="0"/>
            <a:t>                                                           joue le rôle crucial dans :               le développement et le maintient de la fonction visuelle.</a:t>
          </a:r>
          <a:endParaRPr lang="fr-FR" dirty="0"/>
        </a:p>
      </dgm:t>
    </dgm:pt>
    <dgm:pt modelId="{B0053A7B-5C98-4CA0-A866-A43CDEA70FA4}" type="parTrans" cxnId="{2987B1C2-C323-402B-83C4-1CC47064041C}">
      <dgm:prSet/>
      <dgm:spPr/>
      <dgm:t>
        <a:bodyPr/>
        <a:lstStyle/>
        <a:p>
          <a:endParaRPr lang="fr-FR"/>
        </a:p>
      </dgm:t>
    </dgm:pt>
    <dgm:pt modelId="{F63CDB3D-A1F8-46A7-8194-5D7CE9F5E5A5}" type="sibTrans" cxnId="{2987B1C2-C323-402B-83C4-1CC47064041C}">
      <dgm:prSet/>
      <dgm:spPr/>
      <dgm:t>
        <a:bodyPr/>
        <a:lstStyle/>
        <a:p>
          <a:endParaRPr lang="fr-FR"/>
        </a:p>
      </dgm:t>
    </dgm:pt>
    <dgm:pt modelId="{E061069E-2316-41B1-95B5-2ACB955309C9}" type="pres">
      <dgm:prSet presAssocID="{E5DB85C6-DA68-4E62-ADB7-C6C6F7D5FD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6C47A1-3F14-4D58-A173-28CBA18A259B}" type="pres">
      <dgm:prSet presAssocID="{CCD47897-B142-4EDF-96B8-0880F6D87A94}" presName="composite" presStyleCnt="0"/>
      <dgm:spPr/>
    </dgm:pt>
    <dgm:pt modelId="{8A22A805-4C20-4B08-93A2-72450ABED143}" type="pres">
      <dgm:prSet presAssocID="{CCD47897-B142-4EDF-96B8-0880F6D87A9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4E0865-BFB0-4D6E-99CB-2FA8225B12F1}" type="pres">
      <dgm:prSet presAssocID="{CCD47897-B142-4EDF-96B8-0880F6D87A94}" presName="desTx" presStyleLbl="alignAccFollowNode1" presStyleIdx="0" presStyleCnt="1" custLinFactNeighborX="-8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168B60-3C41-4AF5-90B1-00D4F16BF50A}" srcId="{E5DB85C6-DA68-4E62-ADB7-C6C6F7D5FDC7}" destId="{CCD47897-B142-4EDF-96B8-0880F6D87A94}" srcOrd="0" destOrd="0" parTransId="{86C7C59F-2F66-4EAA-A14A-8A5D0DF48A0D}" sibTransId="{C6036E49-108A-41CF-BB27-123143030B16}"/>
    <dgm:cxn modelId="{308F11C1-48D9-4B01-8307-5E2A49559E5E}" type="presOf" srcId="{CCD47897-B142-4EDF-96B8-0880F6D87A94}" destId="{8A22A805-4C20-4B08-93A2-72450ABED143}" srcOrd="0" destOrd="0" presId="urn:microsoft.com/office/officeart/2005/8/layout/hList1"/>
    <dgm:cxn modelId="{2987B1C2-C323-402B-83C4-1CC47064041C}" srcId="{CCD47897-B142-4EDF-96B8-0880F6D87A94}" destId="{A10D3D2F-1041-4CD9-8530-4E43036609D4}" srcOrd="0" destOrd="0" parTransId="{B0053A7B-5C98-4CA0-A866-A43CDEA70FA4}" sibTransId="{F63CDB3D-A1F8-46A7-8194-5D7CE9F5E5A5}"/>
    <dgm:cxn modelId="{C88253A9-2353-42B5-B7BE-3336E2E7D372}" type="presOf" srcId="{E5DB85C6-DA68-4E62-ADB7-C6C6F7D5FDC7}" destId="{E061069E-2316-41B1-95B5-2ACB955309C9}" srcOrd="0" destOrd="0" presId="urn:microsoft.com/office/officeart/2005/8/layout/hList1"/>
    <dgm:cxn modelId="{719B7DEE-5192-48D3-8784-0B0EB6D6892F}" type="presOf" srcId="{A10D3D2F-1041-4CD9-8530-4E43036609D4}" destId="{124E0865-BFB0-4D6E-99CB-2FA8225B12F1}" srcOrd="0" destOrd="0" presId="urn:microsoft.com/office/officeart/2005/8/layout/hList1"/>
    <dgm:cxn modelId="{CADBB055-743A-49A2-BE80-3F7AF7B2F9F6}" type="presParOf" srcId="{E061069E-2316-41B1-95B5-2ACB955309C9}" destId="{3C6C47A1-3F14-4D58-A173-28CBA18A259B}" srcOrd="0" destOrd="0" presId="urn:microsoft.com/office/officeart/2005/8/layout/hList1"/>
    <dgm:cxn modelId="{44CA4272-47EA-4E3C-B1B1-189E5A1F31A2}" type="presParOf" srcId="{3C6C47A1-3F14-4D58-A173-28CBA18A259B}" destId="{8A22A805-4C20-4B08-93A2-72450ABED143}" srcOrd="0" destOrd="0" presId="urn:microsoft.com/office/officeart/2005/8/layout/hList1"/>
    <dgm:cxn modelId="{E3B9C049-4DA0-43C9-949F-3FC9904EFEC8}" type="presParOf" srcId="{3C6C47A1-3F14-4D58-A173-28CBA18A259B}" destId="{124E0865-BFB0-4D6E-99CB-2FA8225B12F1}" srcOrd="1" destOrd="0" presId="urn:microsoft.com/office/officeart/2005/8/layout/h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7B5090-0A6B-41C0-B8AD-C7D840DCD79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B2FF9D9-328F-424B-A664-8DC88C98C1B1}">
      <dgm:prSet phldrT="[Texte]"/>
      <dgm:spPr/>
      <dgm:t>
        <a:bodyPr/>
        <a:lstStyle/>
        <a:p>
          <a:r>
            <a:rPr lang="fr-FR" dirty="0" smtClean="0"/>
            <a:t>Carence alimentaire en vitamine A (détérioration des segments externes des bâtonnets conduisant à l’héméralopie)</a:t>
          </a:r>
          <a:endParaRPr lang="fr-FR" dirty="0"/>
        </a:p>
      </dgm:t>
    </dgm:pt>
    <dgm:pt modelId="{7ED5DA44-C65A-4694-ABB2-B318F9BB76FF}" type="parTrans" cxnId="{647250CE-0328-417B-AC5E-DB8E13F4DE8D}">
      <dgm:prSet/>
      <dgm:spPr/>
      <dgm:t>
        <a:bodyPr/>
        <a:lstStyle/>
        <a:p>
          <a:endParaRPr lang="fr-FR"/>
        </a:p>
      </dgm:t>
    </dgm:pt>
    <dgm:pt modelId="{41EE4BF9-531C-4647-8459-C5BA32281E51}" type="sibTrans" cxnId="{647250CE-0328-417B-AC5E-DB8E13F4DE8D}">
      <dgm:prSet/>
      <dgm:spPr/>
      <dgm:t>
        <a:bodyPr/>
        <a:lstStyle/>
        <a:p>
          <a:endParaRPr lang="fr-FR"/>
        </a:p>
      </dgm:t>
    </dgm:pt>
    <dgm:pt modelId="{D3E0F476-6631-49A0-9B5D-4CA179BFED6C}">
      <dgm:prSet phldrT="[Texte]"/>
      <dgm:spPr/>
      <dgm:t>
        <a:bodyPr/>
        <a:lstStyle/>
        <a:p>
          <a:r>
            <a:rPr lang="fr-FR" dirty="0" smtClean="0"/>
            <a:t>Modulation du fonctionnement des membranes </a:t>
          </a:r>
          <a:r>
            <a:rPr lang="fr-FR" dirty="0" err="1" smtClean="0"/>
            <a:t>photoréceptrices</a:t>
          </a:r>
          <a:r>
            <a:rPr lang="fr-FR" dirty="0" smtClean="0"/>
            <a:t> par le DHA</a:t>
          </a:r>
          <a:endParaRPr lang="fr-FR" dirty="0"/>
        </a:p>
      </dgm:t>
    </dgm:pt>
    <dgm:pt modelId="{5469EAA3-B7E7-4106-A2CA-DACD29EB11C6}" type="parTrans" cxnId="{BCF1736A-72DA-4BDC-B89D-3197CFA6B132}">
      <dgm:prSet/>
      <dgm:spPr/>
      <dgm:t>
        <a:bodyPr/>
        <a:lstStyle/>
        <a:p>
          <a:endParaRPr lang="fr-FR"/>
        </a:p>
      </dgm:t>
    </dgm:pt>
    <dgm:pt modelId="{891DAA75-7DCA-48E8-9033-E00FC7D3ADE7}" type="sibTrans" cxnId="{BCF1736A-72DA-4BDC-B89D-3197CFA6B132}">
      <dgm:prSet/>
      <dgm:spPr/>
      <dgm:t>
        <a:bodyPr/>
        <a:lstStyle/>
        <a:p>
          <a:endParaRPr lang="fr-FR"/>
        </a:p>
      </dgm:t>
    </dgm:pt>
    <dgm:pt modelId="{0F115D9E-28DD-4E2D-B6E4-09B1F51535B0}" type="pres">
      <dgm:prSet presAssocID="{DB7B5090-0A6B-41C0-B8AD-C7D840DCD790}" presName="Name0" presStyleCnt="0">
        <dgm:presLayoutVars>
          <dgm:dir/>
          <dgm:resizeHandles val="exact"/>
        </dgm:presLayoutVars>
      </dgm:prSet>
      <dgm:spPr/>
    </dgm:pt>
    <dgm:pt modelId="{E13C9361-A5A4-47D1-964B-65E5EBDF3583}" type="pres">
      <dgm:prSet presAssocID="{9B2FF9D9-328F-424B-A664-8DC88C98C1B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C804F7-865B-466A-97C1-ADEF9E993959}" type="pres">
      <dgm:prSet presAssocID="{41EE4BF9-531C-4647-8459-C5BA32281E51}" presName="sibTrans" presStyleLbl="sibTrans2D1" presStyleIdx="0" presStyleCnt="1" custScaleX="160716" custLinFactNeighborX="8920"/>
      <dgm:spPr/>
      <dgm:t>
        <a:bodyPr/>
        <a:lstStyle/>
        <a:p>
          <a:endParaRPr lang="fr-FR"/>
        </a:p>
      </dgm:t>
    </dgm:pt>
    <dgm:pt modelId="{38DDC88F-ED69-488C-8CBB-49308A23D591}" type="pres">
      <dgm:prSet presAssocID="{41EE4BF9-531C-4647-8459-C5BA32281E51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59C162EE-7070-4653-AC67-0F8A3358B738}" type="pres">
      <dgm:prSet presAssocID="{D3E0F476-6631-49A0-9B5D-4CA179BFED6C}" presName="node" presStyleLbl="node1" presStyleIdx="1" presStyleCnt="2" custLinFactNeighborX="-425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B6C2941-E8BE-4CDB-BBE6-9395E6FE251F}" type="presOf" srcId="{41EE4BF9-531C-4647-8459-C5BA32281E51}" destId="{38DDC88F-ED69-488C-8CBB-49308A23D591}" srcOrd="1" destOrd="0" presId="urn:microsoft.com/office/officeart/2005/8/layout/process1"/>
    <dgm:cxn modelId="{B0AF4D30-42FA-4D54-B20F-A94AC8A90145}" type="presOf" srcId="{DB7B5090-0A6B-41C0-B8AD-C7D840DCD790}" destId="{0F115D9E-28DD-4E2D-B6E4-09B1F51535B0}" srcOrd="0" destOrd="0" presId="urn:microsoft.com/office/officeart/2005/8/layout/process1"/>
    <dgm:cxn modelId="{12A430DF-7C20-441E-9774-28C6E0B70781}" type="presOf" srcId="{9B2FF9D9-328F-424B-A664-8DC88C98C1B1}" destId="{E13C9361-A5A4-47D1-964B-65E5EBDF3583}" srcOrd="0" destOrd="0" presId="urn:microsoft.com/office/officeart/2005/8/layout/process1"/>
    <dgm:cxn modelId="{647250CE-0328-417B-AC5E-DB8E13F4DE8D}" srcId="{DB7B5090-0A6B-41C0-B8AD-C7D840DCD790}" destId="{9B2FF9D9-328F-424B-A664-8DC88C98C1B1}" srcOrd="0" destOrd="0" parTransId="{7ED5DA44-C65A-4694-ABB2-B318F9BB76FF}" sibTransId="{41EE4BF9-531C-4647-8459-C5BA32281E51}"/>
    <dgm:cxn modelId="{4080675A-76BC-44EB-9334-3A951279C0D9}" type="presOf" srcId="{41EE4BF9-531C-4647-8459-C5BA32281E51}" destId="{08C804F7-865B-466A-97C1-ADEF9E993959}" srcOrd="0" destOrd="0" presId="urn:microsoft.com/office/officeart/2005/8/layout/process1"/>
    <dgm:cxn modelId="{BCF1736A-72DA-4BDC-B89D-3197CFA6B132}" srcId="{DB7B5090-0A6B-41C0-B8AD-C7D840DCD790}" destId="{D3E0F476-6631-49A0-9B5D-4CA179BFED6C}" srcOrd="1" destOrd="0" parTransId="{5469EAA3-B7E7-4106-A2CA-DACD29EB11C6}" sibTransId="{891DAA75-7DCA-48E8-9033-E00FC7D3ADE7}"/>
    <dgm:cxn modelId="{F31660D6-055D-4024-AFCE-A10A83FD965A}" type="presOf" srcId="{D3E0F476-6631-49A0-9B5D-4CA179BFED6C}" destId="{59C162EE-7070-4653-AC67-0F8A3358B738}" srcOrd="0" destOrd="0" presId="urn:microsoft.com/office/officeart/2005/8/layout/process1"/>
    <dgm:cxn modelId="{5B8790DE-9D56-4056-B22A-3EB430C96324}" type="presParOf" srcId="{0F115D9E-28DD-4E2D-B6E4-09B1F51535B0}" destId="{E13C9361-A5A4-47D1-964B-65E5EBDF3583}" srcOrd="0" destOrd="0" presId="urn:microsoft.com/office/officeart/2005/8/layout/process1"/>
    <dgm:cxn modelId="{11246B9E-05D3-45EE-8426-126D0A00D08B}" type="presParOf" srcId="{0F115D9E-28DD-4E2D-B6E4-09B1F51535B0}" destId="{08C804F7-865B-466A-97C1-ADEF9E993959}" srcOrd="1" destOrd="0" presId="urn:microsoft.com/office/officeart/2005/8/layout/process1"/>
    <dgm:cxn modelId="{6C8AE343-7EE5-4A59-96AA-AEF8A6B2E70E}" type="presParOf" srcId="{08C804F7-865B-466A-97C1-ADEF9E993959}" destId="{38DDC88F-ED69-488C-8CBB-49308A23D591}" srcOrd="0" destOrd="0" presId="urn:microsoft.com/office/officeart/2005/8/layout/process1"/>
    <dgm:cxn modelId="{C187661B-1DCB-4925-A91C-07EE04CD3713}" type="presParOf" srcId="{0F115D9E-28DD-4E2D-B6E4-09B1F51535B0}" destId="{59C162EE-7070-4653-AC67-0F8A3358B738}" srcOrd="2" destOrd="0" presId="urn:microsoft.com/office/officeart/2005/8/layout/process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F6780F-83C8-4884-B596-2F823AEA662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416FD88-6447-430D-B598-F3E7FD6AEC6B}">
      <dgm:prSet phldrT="[Texte]"/>
      <dgm:spPr/>
      <dgm:t>
        <a:bodyPr/>
        <a:lstStyle/>
        <a:p>
          <a:r>
            <a:rPr lang="fr-FR" dirty="0" smtClean="0"/>
            <a:t>AGPI </a:t>
          </a:r>
          <a:r>
            <a:rPr lang="fr-FR" i="1" dirty="0" smtClean="0"/>
            <a:t>n</a:t>
          </a:r>
          <a:r>
            <a:rPr lang="fr-FR" dirty="0" smtClean="0"/>
            <a:t>-3</a:t>
          </a:r>
          <a:endParaRPr lang="fr-FR" dirty="0"/>
        </a:p>
      </dgm:t>
    </dgm:pt>
    <dgm:pt modelId="{14B4AF11-E7AF-45E0-866D-C39176127FFA}" type="parTrans" cxnId="{8B6CD356-3B0F-46E1-8CC0-27B4BCE3C302}">
      <dgm:prSet/>
      <dgm:spPr/>
      <dgm:t>
        <a:bodyPr/>
        <a:lstStyle/>
        <a:p>
          <a:endParaRPr lang="fr-FR"/>
        </a:p>
      </dgm:t>
    </dgm:pt>
    <dgm:pt modelId="{BB5CCC73-95CC-46B1-BA6A-09FE889CB1C7}" type="sibTrans" cxnId="{8B6CD356-3B0F-46E1-8CC0-27B4BCE3C302}">
      <dgm:prSet/>
      <dgm:spPr/>
      <dgm:t>
        <a:bodyPr/>
        <a:lstStyle/>
        <a:p>
          <a:endParaRPr lang="fr-FR"/>
        </a:p>
      </dgm:t>
    </dgm:pt>
    <dgm:pt modelId="{95E3C17B-AC41-490C-B359-4F950CDD69AB}">
      <dgm:prSet phldrT="[Texte]"/>
      <dgm:spPr/>
      <dgm:t>
        <a:bodyPr/>
        <a:lstStyle/>
        <a:p>
          <a:r>
            <a:rPr lang="fr-FR" dirty="0" smtClean="0"/>
            <a:t>Effet anti-inflammatoire</a:t>
          </a:r>
          <a:endParaRPr lang="fr-FR" dirty="0"/>
        </a:p>
      </dgm:t>
    </dgm:pt>
    <dgm:pt modelId="{A2E871B3-F063-4CCF-B48D-86E4FFD13CF9}" type="parTrans" cxnId="{E1555448-C01E-47A4-A25B-87E73132B850}">
      <dgm:prSet/>
      <dgm:spPr/>
      <dgm:t>
        <a:bodyPr/>
        <a:lstStyle/>
        <a:p>
          <a:endParaRPr lang="fr-FR"/>
        </a:p>
      </dgm:t>
    </dgm:pt>
    <dgm:pt modelId="{E20ACC28-CD93-46DB-B254-7FFC355A8224}" type="sibTrans" cxnId="{E1555448-C01E-47A4-A25B-87E73132B850}">
      <dgm:prSet/>
      <dgm:spPr/>
      <dgm:t>
        <a:bodyPr/>
        <a:lstStyle/>
        <a:p>
          <a:endParaRPr lang="fr-FR"/>
        </a:p>
      </dgm:t>
    </dgm:pt>
    <dgm:pt modelId="{E57E62CF-1EDF-42CD-9FAE-17BDF5E6EB11}" type="pres">
      <dgm:prSet presAssocID="{BAF6780F-83C8-4884-B596-2F823AEA6625}" presName="Name0" presStyleCnt="0">
        <dgm:presLayoutVars>
          <dgm:dir/>
          <dgm:resizeHandles val="exact"/>
        </dgm:presLayoutVars>
      </dgm:prSet>
      <dgm:spPr/>
    </dgm:pt>
    <dgm:pt modelId="{459B5684-4382-46FF-BD89-9CD8AA347476}" type="pres">
      <dgm:prSet presAssocID="{B416FD88-6447-430D-B598-F3E7FD6AEC6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459D85-0A9E-4841-B6D3-63743336E609}" type="pres">
      <dgm:prSet presAssocID="{BB5CCC73-95CC-46B1-BA6A-09FE889CB1C7}" presName="sibTrans" presStyleLbl="sibTrans2D1" presStyleIdx="0" presStyleCnt="1"/>
      <dgm:spPr/>
      <dgm:t>
        <a:bodyPr/>
        <a:lstStyle/>
        <a:p>
          <a:endParaRPr lang="fr-FR"/>
        </a:p>
      </dgm:t>
    </dgm:pt>
    <dgm:pt modelId="{DCDC5DCF-567C-4F08-A447-2AEF2843AC8F}" type="pres">
      <dgm:prSet presAssocID="{BB5CCC73-95CC-46B1-BA6A-09FE889CB1C7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66F1F513-D5DA-41B3-981B-B74E48909E5B}" type="pres">
      <dgm:prSet presAssocID="{95E3C17B-AC41-490C-B359-4F950CDD69A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E345A4-B307-4EF8-BEBB-5D160D37EDD0}" type="presOf" srcId="{BB5CCC73-95CC-46B1-BA6A-09FE889CB1C7}" destId="{7B459D85-0A9E-4841-B6D3-63743336E609}" srcOrd="0" destOrd="0" presId="urn:microsoft.com/office/officeart/2005/8/layout/process1"/>
    <dgm:cxn modelId="{819C0A98-9F92-4778-AAAF-7B5FF2CB3A31}" type="presOf" srcId="{B416FD88-6447-430D-B598-F3E7FD6AEC6B}" destId="{459B5684-4382-46FF-BD89-9CD8AA347476}" srcOrd="0" destOrd="0" presId="urn:microsoft.com/office/officeart/2005/8/layout/process1"/>
    <dgm:cxn modelId="{E1555448-C01E-47A4-A25B-87E73132B850}" srcId="{BAF6780F-83C8-4884-B596-2F823AEA6625}" destId="{95E3C17B-AC41-490C-B359-4F950CDD69AB}" srcOrd="1" destOrd="0" parTransId="{A2E871B3-F063-4CCF-B48D-86E4FFD13CF9}" sibTransId="{E20ACC28-CD93-46DB-B254-7FFC355A8224}"/>
    <dgm:cxn modelId="{8B6CD356-3B0F-46E1-8CC0-27B4BCE3C302}" srcId="{BAF6780F-83C8-4884-B596-2F823AEA6625}" destId="{B416FD88-6447-430D-B598-F3E7FD6AEC6B}" srcOrd="0" destOrd="0" parTransId="{14B4AF11-E7AF-45E0-866D-C39176127FFA}" sibTransId="{BB5CCC73-95CC-46B1-BA6A-09FE889CB1C7}"/>
    <dgm:cxn modelId="{2C6FEC43-4480-4EE8-B88B-BC9B5A76D049}" type="presOf" srcId="{BAF6780F-83C8-4884-B596-2F823AEA6625}" destId="{E57E62CF-1EDF-42CD-9FAE-17BDF5E6EB11}" srcOrd="0" destOrd="0" presId="urn:microsoft.com/office/officeart/2005/8/layout/process1"/>
    <dgm:cxn modelId="{6405F930-A29B-4C5C-92A6-F9A7298797BE}" type="presOf" srcId="{95E3C17B-AC41-490C-B359-4F950CDD69AB}" destId="{66F1F513-D5DA-41B3-981B-B74E48909E5B}" srcOrd="0" destOrd="0" presId="urn:microsoft.com/office/officeart/2005/8/layout/process1"/>
    <dgm:cxn modelId="{DEC6E361-9E1A-4EA3-A6E3-EA9B5E0B7329}" type="presOf" srcId="{BB5CCC73-95CC-46B1-BA6A-09FE889CB1C7}" destId="{DCDC5DCF-567C-4F08-A447-2AEF2843AC8F}" srcOrd="1" destOrd="0" presId="urn:microsoft.com/office/officeart/2005/8/layout/process1"/>
    <dgm:cxn modelId="{FFAED8BB-3EA5-4026-B78B-C7505E31B62D}" type="presParOf" srcId="{E57E62CF-1EDF-42CD-9FAE-17BDF5E6EB11}" destId="{459B5684-4382-46FF-BD89-9CD8AA347476}" srcOrd="0" destOrd="0" presId="urn:microsoft.com/office/officeart/2005/8/layout/process1"/>
    <dgm:cxn modelId="{A79120F3-6227-4580-8666-E77F72A84DD3}" type="presParOf" srcId="{E57E62CF-1EDF-42CD-9FAE-17BDF5E6EB11}" destId="{7B459D85-0A9E-4841-B6D3-63743336E609}" srcOrd="1" destOrd="0" presId="urn:microsoft.com/office/officeart/2005/8/layout/process1"/>
    <dgm:cxn modelId="{A9DD1FCF-047A-4879-9C24-374C72A371AD}" type="presParOf" srcId="{7B459D85-0A9E-4841-B6D3-63743336E609}" destId="{DCDC5DCF-567C-4F08-A447-2AEF2843AC8F}" srcOrd="0" destOrd="0" presId="urn:microsoft.com/office/officeart/2005/8/layout/process1"/>
    <dgm:cxn modelId="{CE585CA6-20B8-4135-8BBE-1A638D059527}" type="presParOf" srcId="{E57E62CF-1EDF-42CD-9FAE-17BDF5E6EB11}" destId="{66F1F513-D5DA-41B3-981B-B74E48909E5B}" srcOrd="2" destOrd="0" presId="urn:microsoft.com/office/officeart/2005/8/layout/process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F6780F-83C8-4884-B596-2F823AEA662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416FD88-6447-430D-B598-F3E7FD6AEC6B}">
      <dgm:prSet phldrT="[Texte]"/>
      <dgm:spPr/>
      <dgm:t>
        <a:bodyPr/>
        <a:lstStyle/>
        <a:p>
          <a:r>
            <a:rPr lang="fr-FR" dirty="0" smtClean="0"/>
            <a:t>AGPI </a:t>
          </a:r>
          <a:r>
            <a:rPr lang="fr-FR" i="1" dirty="0" smtClean="0"/>
            <a:t>n</a:t>
          </a:r>
          <a:r>
            <a:rPr lang="fr-FR" dirty="0" smtClean="0"/>
            <a:t>-6</a:t>
          </a:r>
          <a:endParaRPr lang="fr-FR" dirty="0"/>
        </a:p>
      </dgm:t>
    </dgm:pt>
    <dgm:pt modelId="{14B4AF11-E7AF-45E0-866D-C39176127FFA}" type="parTrans" cxnId="{8B6CD356-3B0F-46E1-8CC0-27B4BCE3C302}">
      <dgm:prSet/>
      <dgm:spPr/>
      <dgm:t>
        <a:bodyPr/>
        <a:lstStyle/>
        <a:p>
          <a:endParaRPr lang="fr-FR"/>
        </a:p>
      </dgm:t>
    </dgm:pt>
    <dgm:pt modelId="{BB5CCC73-95CC-46B1-BA6A-09FE889CB1C7}" type="sibTrans" cxnId="{8B6CD356-3B0F-46E1-8CC0-27B4BCE3C302}">
      <dgm:prSet/>
      <dgm:spPr/>
      <dgm:t>
        <a:bodyPr/>
        <a:lstStyle/>
        <a:p>
          <a:endParaRPr lang="fr-FR"/>
        </a:p>
      </dgm:t>
    </dgm:pt>
    <dgm:pt modelId="{95E3C17B-AC41-490C-B359-4F950CDD69AB}">
      <dgm:prSet phldrT="[Texte]"/>
      <dgm:spPr/>
      <dgm:t>
        <a:bodyPr/>
        <a:lstStyle/>
        <a:p>
          <a:r>
            <a:rPr lang="fr-FR" dirty="0" smtClean="0"/>
            <a:t>Effet pro-inflammatoire</a:t>
          </a:r>
          <a:endParaRPr lang="fr-FR" dirty="0"/>
        </a:p>
      </dgm:t>
    </dgm:pt>
    <dgm:pt modelId="{A2E871B3-F063-4CCF-B48D-86E4FFD13CF9}" type="parTrans" cxnId="{E1555448-C01E-47A4-A25B-87E73132B850}">
      <dgm:prSet/>
      <dgm:spPr/>
      <dgm:t>
        <a:bodyPr/>
        <a:lstStyle/>
        <a:p>
          <a:endParaRPr lang="fr-FR"/>
        </a:p>
      </dgm:t>
    </dgm:pt>
    <dgm:pt modelId="{E20ACC28-CD93-46DB-B254-7FFC355A8224}" type="sibTrans" cxnId="{E1555448-C01E-47A4-A25B-87E73132B850}">
      <dgm:prSet/>
      <dgm:spPr/>
      <dgm:t>
        <a:bodyPr/>
        <a:lstStyle/>
        <a:p>
          <a:endParaRPr lang="fr-FR"/>
        </a:p>
      </dgm:t>
    </dgm:pt>
    <dgm:pt modelId="{E57E62CF-1EDF-42CD-9FAE-17BDF5E6EB11}" type="pres">
      <dgm:prSet presAssocID="{BAF6780F-83C8-4884-B596-2F823AEA6625}" presName="Name0" presStyleCnt="0">
        <dgm:presLayoutVars>
          <dgm:dir/>
          <dgm:resizeHandles val="exact"/>
        </dgm:presLayoutVars>
      </dgm:prSet>
      <dgm:spPr/>
    </dgm:pt>
    <dgm:pt modelId="{459B5684-4382-46FF-BD89-9CD8AA347476}" type="pres">
      <dgm:prSet presAssocID="{B416FD88-6447-430D-B598-F3E7FD6AEC6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459D85-0A9E-4841-B6D3-63743336E609}" type="pres">
      <dgm:prSet presAssocID="{BB5CCC73-95CC-46B1-BA6A-09FE889CB1C7}" presName="sibTrans" presStyleLbl="sibTrans2D1" presStyleIdx="0" presStyleCnt="1"/>
      <dgm:spPr/>
      <dgm:t>
        <a:bodyPr/>
        <a:lstStyle/>
        <a:p>
          <a:endParaRPr lang="fr-FR"/>
        </a:p>
      </dgm:t>
    </dgm:pt>
    <dgm:pt modelId="{DCDC5DCF-567C-4F08-A447-2AEF2843AC8F}" type="pres">
      <dgm:prSet presAssocID="{BB5CCC73-95CC-46B1-BA6A-09FE889CB1C7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66F1F513-D5DA-41B3-981B-B74E48909E5B}" type="pres">
      <dgm:prSet presAssocID="{95E3C17B-AC41-490C-B359-4F950CDD69A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2B043A0-B359-4E57-958A-E73C3B94C238}" type="presOf" srcId="{BB5CCC73-95CC-46B1-BA6A-09FE889CB1C7}" destId="{DCDC5DCF-567C-4F08-A447-2AEF2843AC8F}" srcOrd="1" destOrd="0" presId="urn:microsoft.com/office/officeart/2005/8/layout/process1"/>
    <dgm:cxn modelId="{742100D5-B832-480B-83E3-E701BBFC06F8}" type="presOf" srcId="{B416FD88-6447-430D-B598-F3E7FD6AEC6B}" destId="{459B5684-4382-46FF-BD89-9CD8AA347476}" srcOrd="0" destOrd="0" presId="urn:microsoft.com/office/officeart/2005/8/layout/process1"/>
    <dgm:cxn modelId="{E1555448-C01E-47A4-A25B-87E73132B850}" srcId="{BAF6780F-83C8-4884-B596-2F823AEA6625}" destId="{95E3C17B-AC41-490C-B359-4F950CDD69AB}" srcOrd="1" destOrd="0" parTransId="{A2E871B3-F063-4CCF-B48D-86E4FFD13CF9}" sibTransId="{E20ACC28-CD93-46DB-B254-7FFC355A8224}"/>
    <dgm:cxn modelId="{6C2B1350-30F3-404F-B883-0885AD03B321}" type="presOf" srcId="{95E3C17B-AC41-490C-B359-4F950CDD69AB}" destId="{66F1F513-D5DA-41B3-981B-B74E48909E5B}" srcOrd="0" destOrd="0" presId="urn:microsoft.com/office/officeart/2005/8/layout/process1"/>
    <dgm:cxn modelId="{35A90E3A-0441-4012-B1B2-AD76BE071E08}" type="presOf" srcId="{BB5CCC73-95CC-46B1-BA6A-09FE889CB1C7}" destId="{7B459D85-0A9E-4841-B6D3-63743336E609}" srcOrd="0" destOrd="0" presId="urn:microsoft.com/office/officeart/2005/8/layout/process1"/>
    <dgm:cxn modelId="{8B6CD356-3B0F-46E1-8CC0-27B4BCE3C302}" srcId="{BAF6780F-83C8-4884-B596-2F823AEA6625}" destId="{B416FD88-6447-430D-B598-F3E7FD6AEC6B}" srcOrd="0" destOrd="0" parTransId="{14B4AF11-E7AF-45E0-866D-C39176127FFA}" sibTransId="{BB5CCC73-95CC-46B1-BA6A-09FE889CB1C7}"/>
    <dgm:cxn modelId="{93301C27-8735-4C3D-9D74-68634F4C0F1D}" type="presOf" srcId="{BAF6780F-83C8-4884-B596-2F823AEA6625}" destId="{E57E62CF-1EDF-42CD-9FAE-17BDF5E6EB11}" srcOrd="0" destOrd="0" presId="urn:microsoft.com/office/officeart/2005/8/layout/process1"/>
    <dgm:cxn modelId="{A3FB5844-D708-4D66-B94A-B6997F11C7FA}" type="presParOf" srcId="{E57E62CF-1EDF-42CD-9FAE-17BDF5E6EB11}" destId="{459B5684-4382-46FF-BD89-9CD8AA347476}" srcOrd="0" destOrd="0" presId="urn:microsoft.com/office/officeart/2005/8/layout/process1"/>
    <dgm:cxn modelId="{161D4752-C5F1-4F9F-B428-5FB9FC5A30F9}" type="presParOf" srcId="{E57E62CF-1EDF-42CD-9FAE-17BDF5E6EB11}" destId="{7B459D85-0A9E-4841-B6D3-63743336E609}" srcOrd="1" destOrd="0" presId="urn:microsoft.com/office/officeart/2005/8/layout/process1"/>
    <dgm:cxn modelId="{034BA977-B68A-474E-9AC1-CD9EFAFC35C8}" type="presParOf" srcId="{7B459D85-0A9E-4841-B6D3-63743336E609}" destId="{DCDC5DCF-567C-4F08-A447-2AEF2843AC8F}" srcOrd="0" destOrd="0" presId="urn:microsoft.com/office/officeart/2005/8/layout/process1"/>
    <dgm:cxn modelId="{D21F9EB5-A723-49B1-8CD0-CF0FA6B71D63}" type="presParOf" srcId="{E57E62CF-1EDF-42CD-9FAE-17BDF5E6EB11}" destId="{66F1F513-D5DA-41B3-981B-B74E48909E5B}" srcOrd="2" destOrd="0" presId="urn:microsoft.com/office/officeart/2005/8/layout/process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6780F-83C8-4884-B596-2F823AEA662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E3C17B-AC41-490C-B359-4F950CDD69AB}">
      <dgm:prSet phldrT="[Texte]"/>
      <dgm:spPr/>
      <dgm:t>
        <a:bodyPr/>
        <a:lstStyle/>
        <a:p>
          <a:r>
            <a:rPr lang="fr-FR" dirty="0" smtClean="0"/>
            <a:t>Les AGPI ont donc                des propriétés anti-inflammatoirs,</a:t>
          </a:r>
          <a:endParaRPr lang="fr-FR" dirty="0"/>
        </a:p>
      </dgm:t>
    </dgm:pt>
    <dgm:pt modelId="{A2E871B3-F063-4CCF-B48D-86E4FFD13CF9}" type="parTrans" cxnId="{E1555448-C01E-47A4-A25B-87E73132B850}">
      <dgm:prSet/>
      <dgm:spPr/>
      <dgm:t>
        <a:bodyPr/>
        <a:lstStyle/>
        <a:p>
          <a:endParaRPr lang="fr-FR"/>
        </a:p>
      </dgm:t>
    </dgm:pt>
    <dgm:pt modelId="{E20ACC28-CD93-46DB-B254-7FFC355A8224}" type="sibTrans" cxnId="{E1555448-C01E-47A4-A25B-87E73132B850}">
      <dgm:prSet/>
      <dgm:spPr/>
      <dgm:t>
        <a:bodyPr/>
        <a:lstStyle/>
        <a:p>
          <a:endParaRPr lang="fr-FR"/>
        </a:p>
      </dgm:t>
    </dgm:pt>
    <dgm:pt modelId="{E57E62CF-1EDF-42CD-9FAE-17BDF5E6EB11}" type="pres">
      <dgm:prSet presAssocID="{BAF6780F-83C8-4884-B596-2F823AEA6625}" presName="Name0" presStyleCnt="0">
        <dgm:presLayoutVars>
          <dgm:dir/>
          <dgm:resizeHandles val="exact"/>
        </dgm:presLayoutVars>
      </dgm:prSet>
      <dgm:spPr/>
    </dgm:pt>
    <dgm:pt modelId="{66F1F513-D5DA-41B3-981B-B74E48909E5B}" type="pres">
      <dgm:prSet presAssocID="{95E3C17B-AC41-490C-B359-4F950CDD69A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90AEE30-7189-49EA-8B83-3CBE347B16F2}" type="presOf" srcId="{BAF6780F-83C8-4884-B596-2F823AEA6625}" destId="{E57E62CF-1EDF-42CD-9FAE-17BDF5E6EB11}" srcOrd="0" destOrd="0" presId="urn:microsoft.com/office/officeart/2005/8/layout/process1"/>
    <dgm:cxn modelId="{E1555448-C01E-47A4-A25B-87E73132B850}" srcId="{BAF6780F-83C8-4884-B596-2F823AEA6625}" destId="{95E3C17B-AC41-490C-B359-4F950CDD69AB}" srcOrd="0" destOrd="0" parTransId="{A2E871B3-F063-4CCF-B48D-86E4FFD13CF9}" sibTransId="{E20ACC28-CD93-46DB-B254-7FFC355A8224}"/>
    <dgm:cxn modelId="{0745D5FF-28C4-4BA9-9AF6-895836131ADA}" type="presOf" srcId="{95E3C17B-AC41-490C-B359-4F950CDD69AB}" destId="{66F1F513-D5DA-41B3-981B-B74E48909E5B}" srcOrd="0" destOrd="0" presId="urn:microsoft.com/office/officeart/2005/8/layout/process1"/>
    <dgm:cxn modelId="{1FE332FB-ADD7-4081-92ED-767733FB963A}" type="presParOf" srcId="{E57E62CF-1EDF-42CD-9FAE-17BDF5E6EB11}" destId="{66F1F513-D5DA-41B3-981B-B74E48909E5B}" srcOrd="0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2935B2-89E5-4209-AC35-7A848C2C1407}" type="datetimeFigureOut">
              <a:rPr lang="fr-FR" smtClean="0"/>
              <a:pPr/>
              <a:t>18/11/2017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5D7C1F-9CF3-4F15-8BCF-7559A24EC2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858000" cy="1894362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Cours sur les acides gras polyinsaturés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700" dirty="0" smtClean="0"/>
              <a:t>Master 1 Biotechnologie alimentaire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286528" cy="1371600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Présenté par </a:t>
            </a:r>
          </a:p>
          <a:p>
            <a:r>
              <a:rPr lang="fr-FR" dirty="0" smtClean="0"/>
              <a:t>Dr Yassine BENCHIKH              le </a:t>
            </a:r>
            <a:r>
              <a:rPr lang="fr-FR" dirty="0" smtClean="0"/>
              <a:t>19 </a:t>
            </a:r>
            <a:r>
              <a:rPr lang="fr-FR" dirty="0" smtClean="0"/>
              <a:t>Novembre 2017</a:t>
            </a:r>
            <a:endParaRPr lang="fr-FR" dirty="0"/>
          </a:p>
        </p:txBody>
      </p:sp>
      <p:pic>
        <p:nvPicPr>
          <p:cNvPr id="94212" name="Image 1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61894"/>
            <a:ext cx="728663" cy="723900"/>
          </a:xfrm>
          <a:prstGeom prst="rect">
            <a:avLst/>
          </a:prstGeom>
          <a:noFill/>
        </p:spPr>
      </p:pic>
      <p:pic>
        <p:nvPicPr>
          <p:cNvPr id="94211" name="Image 2" descr="02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74" y="73007"/>
            <a:ext cx="787400" cy="784225"/>
          </a:xfrm>
          <a:prstGeom prst="rect">
            <a:avLst/>
          </a:prstGeom>
          <a:noFill/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714480" y="71414"/>
            <a:ext cx="7429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publique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lg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rienne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mocratique et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opulaire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inist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de l'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nseignement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up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rieur et de la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echerche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cientifique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niversit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 fr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entouri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onstantine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nstitut de la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utrition, de l'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limentation et des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echnologies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gro-alimentaires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Département de Biotechnologie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7467600" cy="1143000"/>
          </a:xfrm>
        </p:spPr>
        <p:txBody>
          <a:bodyPr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cours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401080" cy="5715040"/>
          </a:xfrm>
        </p:spPr>
        <p:txBody>
          <a:bodyPr>
            <a:noAutofit/>
          </a:bodyPr>
          <a:lstStyle/>
          <a:p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1. Nature et source alimentaire des AGPI</a:t>
            </a:r>
          </a:p>
          <a:p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2. Métabolisme général des AGPI</a:t>
            </a:r>
          </a:p>
          <a:p>
            <a:pPr marL="273050" indent="-273050"/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3. AGPI et physiologie du système nerveux central</a:t>
            </a:r>
          </a:p>
          <a:p>
            <a:pPr marL="273050" indent="-273050"/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</a:p>
          <a:p>
            <a:pPr marL="273050" indent="-273050"/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5. AGPI, métabolisme glucidique et diabète</a:t>
            </a:r>
          </a:p>
          <a:p>
            <a:pPr marL="273050" indent="-273050"/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6. AGPI </a:t>
            </a:r>
            <a:r>
              <a:rPr lang="fr-FR" sz="2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</a:p>
          <a:p>
            <a:pPr marL="633413" indent="-273050">
              <a:buNone/>
            </a:pP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214282" y="6429396"/>
            <a:ext cx="842968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AGPI : </a:t>
            </a:r>
            <a:r>
              <a:rPr lang="fr-FR" sz="1600" b="1" dirty="0" smtClean="0"/>
              <a:t>A</a:t>
            </a:r>
            <a:r>
              <a:rPr lang="fr-FR" sz="1600" dirty="0" smtClean="0"/>
              <a:t>cides </a:t>
            </a:r>
            <a:r>
              <a:rPr lang="fr-FR" sz="1600" b="1" dirty="0" smtClean="0"/>
              <a:t>G</a:t>
            </a:r>
            <a:r>
              <a:rPr lang="fr-FR" sz="1600" dirty="0" smtClean="0"/>
              <a:t>ras </a:t>
            </a:r>
            <a:r>
              <a:rPr lang="fr-FR" sz="1600" b="1" dirty="0" err="1" smtClean="0"/>
              <a:t>P</a:t>
            </a:r>
            <a:r>
              <a:rPr lang="fr-FR" sz="1600" dirty="0" err="1" smtClean="0"/>
              <a:t>oly</a:t>
            </a:r>
            <a:r>
              <a:rPr lang="fr-FR" sz="1600" b="1" dirty="0" err="1" smtClean="0"/>
              <a:t>I</a:t>
            </a:r>
            <a:r>
              <a:rPr lang="fr-FR" sz="1600" dirty="0" err="1" smtClean="0"/>
              <a:t>nsaturés</a:t>
            </a:r>
            <a:r>
              <a:rPr lang="fr-FR" sz="1600" dirty="0" smtClean="0"/>
              <a:t> ; </a:t>
            </a:r>
            <a:r>
              <a:rPr lang="fr-FR" sz="1600" i="1" dirty="0" smtClean="0"/>
              <a:t>n </a:t>
            </a:r>
            <a:r>
              <a:rPr lang="fr-FR" sz="1600" dirty="0" smtClean="0"/>
              <a:t>: nombre total d’atomes de carbone de la chaîne </a:t>
            </a:r>
            <a:endParaRPr lang="fr-FR" sz="16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"/>
          </p:nvPr>
        </p:nvGraphicFramePr>
        <p:xfrm>
          <a:off x="135729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109850" y="1285860"/>
            <a:ext cx="2857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chemeClr val="bg1"/>
                </a:solidFill>
              </a:rPr>
              <a:t>2</a:t>
            </a:r>
            <a:endParaRPr lang="fr-FR" sz="115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4282" y="1657167"/>
            <a:ext cx="2786082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2000" dirty="0" smtClean="0"/>
              <a:t>Sur le plan physicochimique         et physiologique,                   on distingue</a:t>
            </a:r>
            <a:endParaRPr lang="fr-FR" sz="20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2844" y="-285776"/>
            <a:ext cx="7467600" cy="1143000"/>
          </a:xfrm>
        </p:spPr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grpSp>
        <p:nvGrpSpPr>
          <p:cNvPr id="2" name="Groupe 4"/>
          <p:cNvGrpSpPr/>
          <p:nvPr/>
        </p:nvGrpSpPr>
        <p:grpSpPr>
          <a:xfrm>
            <a:off x="2452663" y="2078372"/>
            <a:ext cx="2225694" cy="1391059"/>
            <a:chOff x="2562213" y="1741282"/>
            <a:chExt cx="2225694" cy="1391059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2562213" y="1741282"/>
              <a:ext cx="2225694" cy="13910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602956" y="1782025"/>
              <a:ext cx="2144208" cy="1309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4300" kern="1200" dirty="0" smtClean="0">
                  <a:latin typeface="Century Schoolbook"/>
                </a:rPr>
                <a:t>ω</a:t>
              </a:r>
              <a:r>
                <a:rPr lang="fr-FR" sz="4300" kern="1200" dirty="0" smtClean="0">
                  <a:latin typeface="Century Schoolbook"/>
                </a:rPr>
                <a:t>3 et</a:t>
              </a:r>
              <a:r>
                <a:rPr lang="el-GR" sz="4300" dirty="0" smtClean="0"/>
                <a:t> ω</a:t>
              </a:r>
              <a:r>
                <a:rPr lang="fr-FR" sz="4300" dirty="0" smtClean="0"/>
                <a:t>6, </a:t>
              </a:r>
              <a:endParaRPr lang="fr-FR" sz="4300" kern="1200" dirty="0"/>
            </a:p>
          </p:txBody>
        </p:sp>
      </p:grpSp>
      <p:grpSp>
        <p:nvGrpSpPr>
          <p:cNvPr id="3" name="Groupe 5"/>
          <p:cNvGrpSpPr/>
          <p:nvPr/>
        </p:nvGrpSpPr>
        <p:grpSpPr>
          <a:xfrm>
            <a:off x="2452663" y="3817196"/>
            <a:ext cx="2225694" cy="1391059"/>
            <a:chOff x="2562213" y="3480106"/>
            <a:chExt cx="2225694" cy="1391059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2562213" y="3480106"/>
              <a:ext cx="2225694" cy="13910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602956" y="3520849"/>
              <a:ext cx="2144208" cy="1309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300" i="1" kern="1200" dirty="0" smtClean="0">
                  <a:latin typeface="Century Schoolbook"/>
                </a:rPr>
                <a:t>n</a:t>
              </a:r>
              <a:r>
                <a:rPr lang="fr-FR" sz="4300" kern="1200" dirty="0" smtClean="0">
                  <a:latin typeface="Century Schoolbook"/>
                </a:rPr>
                <a:t>-3 et </a:t>
              </a:r>
              <a:r>
                <a:rPr lang="fr-FR" sz="4300" i="1" kern="1200" dirty="0" smtClean="0">
                  <a:latin typeface="Century Schoolbook"/>
                </a:rPr>
                <a:t>n</a:t>
              </a:r>
              <a:r>
                <a:rPr lang="fr-FR" sz="4300" kern="1200" dirty="0" smtClean="0">
                  <a:latin typeface="Century Schoolbook"/>
                </a:rPr>
                <a:t>-6,</a:t>
              </a:r>
              <a:endParaRPr lang="fr-FR" sz="4300" kern="1200" dirty="0"/>
            </a:p>
          </p:txBody>
        </p:sp>
      </p:grpSp>
      <p:grpSp>
        <p:nvGrpSpPr>
          <p:cNvPr id="5" name="Groupe 11"/>
          <p:cNvGrpSpPr/>
          <p:nvPr/>
        </p:nvGrpSpPr>
        <p:grpSpPr>
          <a:xfrm>
            <a:off x="4310051" y="1285860"/>
            <a:ext cx="3905287" cy="1391059"/>
            <a:chOff x="1781156" y="2458"/>
            <a:chExt cx="3905287" cy="1391059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1781156" y="2458"/>
              <a:ext cx="3905287" cy="13910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821899" y="43201"/>
              <a:ext cx="3816909" cy="1309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/>
                <a:t>se réfère à la 1</a:t>
              </a:r>
              <a:r>
                <a:rPr lang="fr-FR" sz="2000" b="1" kern="1200" baseline="30000" dirty="0" smtClean="0"/>
                <a:t>ère</a:t>
              </a:r>
              <a:r>
                <a:rPr lang="fr-FR" sz="2000" b="1" kern="1200" dirty="0" smtClean="0"/>
                <a:t> double liaison par rapport à l’extrémité méthyle                (-CH</a:t>
              </a:r>
              <a:r>
                <a:rPr lang="fr-FR" sz="2000" b="1" kern="1200" baseline="-25000" dirty="0" smtClean="0"/>
                <a:t>3</a:t>
              </a:r>
              <a:r>
                <a:rPr lang="fr-FR" sz="2000" b="1" kern="1200" dirty="0" smtClean="0"/>
                <a:t> terminal)</a:t>
              </a:r>
              <a:endParaRPr lang="fr-FR" sz="2000" b="1" kern="1200" dirty="0"/>
            </a:p>
          </p:txBody>
        </p:sp>
      </p:grpSp>
      <p:grpSp>
        <p:nvGrpSpPr>
          <p:cNvPr id="6" name="Groupe 14"/>
          <p:cNvGrpSpPr/>
          <p:nvPr/>
        </p:nvGrpSpPr>
        <p:grpSpPr>
          <a:xfrm>
            <a:off x="4310051" y="4500570"/>
            <a:ext cx="3905287" cy="1391059"/>
            <a:chOff x="1781156" y="36195"/>
            <a:chExt cx="3905287" cy="1391059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1781156" y="36195"/>
              <a:ext cx="3905287" cy="13910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1821899" y="83944"/>
              <a:ext cx="3823801" cy="1309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 smtClean="0"/>
                <a:t>se réfère au nombre d’atomes de carbone de la dernière double liaison jusqu’ au radical méthyle </a:t>
              </a:r>
              <a:endParaRPr lang="fr-FR" sz="2000" b="1" kern="1200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214282" y="1643050"/>
            <a:ext cx="257176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r>
              <a:rPr lang="fr-FR" sz="2800" baseline="30000" dirty="0" smtClean="0"/>
              <a:t>ère</a:t>
            </a:r>
            <a:r>
              <a:rPr lang="fr-FR" sz="2800" dirty="0" smtClean="0"/>
              <a:t> terminologie,</a:t>
            </a:r>
            <a:endParaRPr lang="fr-FR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14282" y="4643446"/>
            <a:ext cx="257176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</a:t>
            </a:r>
            <a:r>
              <a:rPr lang="fr-FR" sz="2800" baseline="30000" dirty="0" smtClean="0"/>
              <a:t>ère</a:t>
            </a:r>
            <a:r>
              <a:rPr lang="fr-FR" sz="2800" dirty="0" smtClean="0"/>
              <a:t> terminologie,</a:t>
            </a:r>
            <a:endParaRPr lang="fr-FR" sz="2800" dirty="0"/>
          </a:p>
        </p:txBody>
      </p:sp>
      <p:pic>
        <p:nvPicPr>
          <p:cNvPr id="1026" name="Picture 2" descr="C:\Users\massinissa\Documents\PostDoc\Cours\Sciences Alimentaires\Aliments fonctionnels\Programme\Matières grasses\Illustrations\EPA lansbury.bwh.harvard.edu C151120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404" y="3143248"/>
            <a:ext cx="4608000" cy="7897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2" name="ZoneTexte 21"/>
          <p:cNvSpPr txBox="1"/>
          <p:nvPr/>
        </p:nvSpPr>
        <p:spPr>
          <a:xfrm>
            <a:off x="4143372" y="3286124"/>
            <a:ext cx="428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CH</a:t>
            </a:r>
            <a:r>
              <a:rPr lang="fr-FR" sz="900" baseline="-25000" dirty="0" smtClean="0"/>
              <a:t>3</a:t>
            </a:r>
            <a:endParaRPr lang="fr-FR" sz="900" baseline="-25000" dirty="0"/>
          </a:p>
        </p:txBody>
      </p:sp>
      <p:sp>
        <p:nvSpPr>
          <p:cNvPr id="23" name="Ellipse 22"/>
          <p:cNvSpPr/>
          <p:nvPr/>
        </p:nvSpPr>
        <p:spPr>
          <a:xfrm>
            <a:off x="4643438" y="3429000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-285776"/>
            <a:ext cx="7467600" cy="1143000"/>
          </a:xfrm>
        </p:spPr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pic>
        <p:nvPicPr>
          <p:cNvPr id="2050" name="Picture 2" descr="C:\Users\massinissa\Documents\PostDoc\Cours\Sciences Alimentaires\Aliments fonctionnels\Programme\AGPI\Illustrations\nomeacgr www.afblum.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30" y="3929066"/>
            <a:ext cx="5397500" cy="2857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-285776"/>
            <a:ext cx="8858312" cy="1143000"/>
          </a:xfrm>
        </p:spPr>
        <p:txBody>
          <a:bodyPr/>
          <a:lstStyle/>
          <a:p>
            <a:r>
              <a:rPr lang="fr-FR" dirty="0" smtClean="0"/>
              <a:t>1. Nature et source alimentaire des AGPI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0" y="1000108"/>
            <a:ext cx="821537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Seul les végétaux et les insectes possèdent les </a:t>
            </a:r>
            <a:r>
              <a:rPr lang="fr-FR" b="1" dirty="0" smtClean="0"/>
              <a:t>deux enzymes de </a:t>
            </a:r>
            <a:r>
              <a:rPr lang="fr-FR" b="1" u="sng" dirty="0" smtClean="0"/>
              <a:t>désaturation</a:t>
            </a:r>
            <a:r>
              <a:rPr lang="fr-FR" b="1" dirty="0" smtClean="0"/>
              <a:t> </a:t>
            </a:r>
            <a:r>
              <a:rPr lang="fr-FR" dirty="0" smtClean="0"/>
              <a:t>qui peuvent faire passer,</a:t>
            </a:r>
          </a:p>
          <a:p>
            <a:r>
              <a:rPr lang="fr-FR" b="1" dirty="0" smtClean="0"/>
              <a:t>l’une</a:t>
            </a:r>
            <a:r>
              <a:rPr lang="fr-FR" dirty="0" smtClean="0"/>
              <a:t> de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285984" y="2214554"/>
            <a:ext cx="40005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l’acide oléique (18:1 </a:t>
            </a:r>
            <a:r>
              <a:rPr lang="fr-FR" i="1" dirty="0" smtClean="0"/>
              <a:t>n</a:t>
            </a:r>
            <a:r>
              <a:rPr lang="fr-FR" dirty="0" smtClean="0"/>
              <a:t>-9)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285984" y="3702610"/>
            <a:ext cx="40005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à l’acide linoléique (18:2 </a:t>
            </a:r>
            <a:r>
              <a:rPr lang="fr-FR" i="1" dirty="0" smtClean="0"/>
              <a:t>n</a:t>
            </a:r>
            <a:r>
              <a:rPr lang="fr-FR" dirty="0" smtClean="0"/>
              <a:t>-6),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285984" y="5500702"/>
            <a:ext cx="40005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à l’acide </a:t>
            </a:r>
            <a:r>
              <a:rPr lang="el-GR" dirty="0" smtClean="0"/>
              <a:t>α</a:t>
            </a:r>
            <a:r>
              <a:rPr lang="fr-FR" dirty="0" smtClean="0"/>
              <a:t>-</a:t>
            </a:r>
            <a:r>
              <a:rPr lang="fr-FR" dirty="0" err="1" smtClean="0"/>
              <a:t>linolénique</a:t>
            </a:r>
            <a:r>
              <a:rPr lang="fr-FR" dirty="0" smtClean="0"/>
              <a:t> (18:3 </a:t>
            </a:r>
            <a:r>
              <a:rPr lang="fr-FR" i="1" dirty="0" smtClean="0"/>
              <a:t>n</a:t>
            </a:r>
            <a:r>
              <a:rPr lang="fr-FR" dirty="0" smtClean="0"/>
              <a:t>-3)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929454" y="2714620"/>
            <a:ext cx="15716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∆12 désaturase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929454" y="4282867"/>
            <a:ext cx="15716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∆15 désaturase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85720" y="4988494"/>
            <a:ext cx="8215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l’autre</a:t>
            </a:r>
            <a:r>
              <a:rPr lang="fr-FR" dirty="0" smtClean="0"/>
              <a:t> de l’acide linoléique  </a:t>
            </a:r>
            <a:endParaRPr lang="fr-FR" dirty="0"/>
          </a:p>
        </p:txBody>
      </p:sp>
      <p:pic>
        <p:nvPicPr>
          <p:cNvPr id="1026" name="Picture 2" descr="C:\Users\massinissa\Documents\PostDoc\Cours\Sciences Alimentaires\Aliments fonctionnels\Programme\Matières grasses\Illustrations\acdoleiq www.chups.jussieu.fr.gif"/>
          <p:cNvPicPr>
            <a:picLocks noChangeAspect="1" noChangeArrowheads="1"/>
          </p:cNvPicPr>
          <p:nvPr/>
        </p:nvPicPr>
        <p:blipFill>
          <a:blip r:embed="rId2"/>
          <a:srcRect t="33654"/>
          <a:stretch>
            <a:fillRect/>
          </a:stretch>
        </p:blipFill>
        <p:spPr bwMode="auto">
          <a:xfrm>
            <a:off x="2145388" y="2643182"/>
            <a:ext cx="4284000" cy="844986"/>
          </a:xfrm>
          <a:prstGeom prst="rect">
            <a:avLst/>
          </a:prstGeom>
          <a:noFill/>
        </p:spPr>
      </p:pic>
      <p:pic>
        <p:nvPicPr>
          <p:cNvPr id="1027" name="Picture 3" descr="C:\Users\massinissa\Documents\PostDoc\Cours\Sciences Alimentaires\Aliments fonctionnels\Programme\Matières grasses\Illustrations\acdlinoleiq www.chups.jussieu.fr.gif"/>
          <p:cNvPicPr>
            <a:picLocks noChangeAspect="1" noChangeArrowheads="1"/>
          </p:cNvPicPr>
          <p:nvPr/>
        </p:nvPicPr>
        <p:blipFill>
          <a:blip r:embed="rId3"/>
          <a:srcRect t="38961"/>
          <a:stretch>
            <a:fillRect/>
          </a:stretch>
        </p:blipFill>
        <p:spPr bwMode="auto">
          <a:xfrm>
            <a:off x="2143108" y="4159228"/>
            <a:ext cx="4284000" cy="769970"/>
          </a:xfrm>
          <a:prstGeom prst="rect">
            <a:avLst/>
          </a:prstGeom>
          <a:noFill/>
        </p:spPr>
      </p:pic>
      <p:pic>
        <p:nvPicPr>
          <p:cNvPr id="1028" name="Picture 4" descr="C:\Users\massinissa\Documents\PostDoc\Cours\Sciences Alimentaires\Aliments fonctionnels\Programme\Matières grasses\Illustrations\acdalphalino www.at-svt.t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6826" y="6072206"/>
            <a:ext cx="4141124" cy="685522"/>
          </a:xfrm>
          <a:prstGeom prst="rect">
            <a:avLst/>
          </a:prstGeom>
          <a:noFill/>
        </p:spPr>
      </p:pic>
      <p:sp>
        <p:nvSpPr>
          <p:cNvPr id="16" name="Flèche vers le bas 15"/>
          <p:cNvSpPr/>
          <p:nvPr/>
        </p:nvSpPr>
        <p:spPr>
          <a:xfrm>
            <a:off x="3929058" y="3357562"/>
            <a:ext cx="142876" cy="28575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5000628" y="5000636"/>
            <a:ext cx="142876" cy="28575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-285776"/>
            <a:ext cx="8858312" cy="1143000"/>
          </a:xfrm>
        </p:spPr>
        <p:txBody>
          <a:bodyPr/>
          <a:lstStyle/>
          <a:p>
            <a:r>
              <a:rPr lang="fr-FR" dirty="0" smtClean="0"/>
              <a:t>1. Nature et source alimentaire des AGPI</a:t>
            </a:r>
            <a:endParaRPr lang="fr-FR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285720" y="1397000"/>
          <a:ext cx="8358245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1137215"/>
                <a:gridCol w="429207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Acide gras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Formule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Sources alimentaires/ Membranes cellulaires cibles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AGPI </a:t>
                      </a:r>
                      <a:r>
                        <a:rPr lang="fr-FR" i="1" dirty="0" smtClean="0"/>
                        <a:t>n</a:t>
                      </a:r>
                      <a:r>
                        <a:rPr lang="fr-FR" dirty="0" smtClean="0"/>
                        <a:t>-3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Acide </a:t>
                      </a:r>
                      <a:r>
                        <a:rPr lang="el-GR" dirty="0" smtClean="0"/>
                        <a:t>α</a:t>
                      </a:r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linolénique</a:t>
                      </a:r>
                      <a:r>
                        <a:rPr lang="fr-FR" dirty="0" smtClean="0"/>
                        <a:t> (</a:t>
                      </a:r>
                      <a:r>
                        <a:rPr lang="fr-FR" dirty="0" err="1" smtClean="0"/>
                        <a:t>octadécatriénoïque</a:t>
                      </a:r>
                      <a:r>
                        <a:rPr lang="fr-FR" dirty="0" smtClean="0"/>
                        <a:t>)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Acide </a:t>
                      </a:r>
                      <a:r>
                        <a:rPr lang="fr-FR" dirty="0" err="1" smtClean="0"/>
                        <a:t>eicosapentaénoïque</a:t>
                      </a:r>
                      <a:r>
                        <a:rPr lang="fr-FR" dirty="0" smtClean="0"/>
                        <a:t> (EPA)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Acide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docosahexaénoïque</a:t>
                      </a:r>
                      <a:r>
                        <a:rPr lang="fr-FR" baseline="0" dirty="0" smtClean="0"/>
                        <a:t> (DHA)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18:3 </a:t>
                      </a:r>
                      <a:r>
                        <a:rPr lang="fr-FR" i="1" dirty="0" smtClean="0"/>
                        <a:t>n</a:t>
                      </a:r>
                      <a:r>
                        <a:rPr lang="fr-FR" dirty="0" smtClean="0"/>
                        <a:t>-3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20:5 </a:t>
                      </a:r>
                      <a:r>
                        <a:rPr lang="fr-FR" i="1" dirty="0" smtClean="0"/>
                        <a:t>n</a:t>
                      </a:r>
                      <a:r>
                        <a:rPr lang="fr-FR" dirty="0" smtClean="0"/>
                        <a:t>-3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22:6 </a:t>
                      </a:r>
                      <a:r>
                        <a:rPr lang="fr-FR" i="1" dirty="0" smtClean="0"/>
                        <a:t>n</a:t>
                      </a:r>
                      <a:r>
                        <a:rPr lang="fr-FR" dirty="0" smtClean="0"/>
                        <a:t>-3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Huiles</a:t>
                      </a:r>
                      <a:r>
                        <a:rPr lang="fr-FR" baseline="0" dirty="0" smtClean="0"/>
                        <a:t> de colza et de soja/ absence ou traces dans toutes les membranes.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Produits de la mer (poisson, crustacés)/ faible</a:t>
                      </a:r>
                      <a:r>
                        <a:rPr lang="fr-FR" baseline="0" dirty="0" smtClean="0"/>
                        <a:t> teneur dans toutes les membranes, lipides circulants.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dirty="0" smtClean="0"/>
                        <a:t>Viandes,</a:t>
                      </a:r>
                      <a:r>
                        <a:rPr lang="fr-FR" baseline="0" dirty="0" smtClean="0"/>
                        <a:t> abats, œufs, produits de la mer/ toutes les membranes, mais surtout cerveau et rétine.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6286512" y="5376462"/>
            <a:ext cx="235745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(Durant </a:t>
            </a:r>
            <a:r>
              <a:rPr lang="fr-FR" sz="1600" b="1" i="1" dirty="0" smtClean="0"/>
              <a:t>et al</a:t>
            </a:r>
            <a:r>
              <a:rPr lang="fr-FR" sz="1600" b="1" dirty="0" smtClean="0"/>
              <a:t>., 2002)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-285776"/>
            <a:ext cx="8858312" cy="1143000"/>
          </a:xfrm>
        </p:spPr>
        <p:txBody>
          <a:bodyPr/>
          <a:lstStyle/>
          <a:p>
            <a:r>
              <a:rPr lang="fr-FR" dirty="0" smtClean="0"/>
              <a:t>1. Nature et source alimentaire des AGPI</a:t>
            </a:r>
            <a:endParaRPr lang="fr-FR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285720" y="1397000"/>
          <a:ext cx="835824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1137215"/>
                <a:gridCol w="429207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Acide gras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Formule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Sources alimentaires/ Membranes cellulaires cibles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AGPI </a:t>
                      </a:r>
                      <a:r>
                        <a:rPr lang="fr-FR" i="1" dirty="0" smtClean="0"/>
                        <a:t>n</a:t>
                      </a:r>
                      <a:r>
                        <a:rPr lang="fr-FR" dirty="0" smtClean="0"/>
                        <a:t>-6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Acide linoléique (</a:t>
                      </a:r>
                      <a:r>
                        <a:rPr lang="fr-FR" dirty="0" err="1" smtClean="0"/>
                        <a:t>octadécadiénoïque</a:t>
                      </a:r>
                      <a:r>
                        <a:rPr lang="fr-FR" dirty="0" smtClean="0"/>
                        <a:t>)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baseline="0" dirty="0" smtClean="0"/>
                        <a:t>Acide </a:t>
                      </a:r>
                      <a:r>
                        <a:rPr lang="fr-FR" baseline="0" dirty="0" err="1" smtClean="0"/>
                        <a:t>arachidonique</a:t>
                      </a:r>
                      <a:r>
                        <a:rPr lang="fr-FR" baseline="0" dirty="0" smtClean="0"/>
                        <a:t> (</a:t>
                      </a:r>
                      <a:r>
                        <a:rPr lang="fr-FR" baseline="0" dirty="0" err="1" smtClean="0"/>
                        <a:t>eicosatétraénoïque</a:t>
                      </a:r>
                      <a:r>
                        <a:rPr lang="fr-FR" baseline="0" dirty="0" smtClean="0"/>
                        <a:t>)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Acide </a:t>
                      </a:r>
                      <a:r>
                        <a:rPr lang="fr-FR" baseline="0" dirty="0" err="1" smtClean="0"/>
                        <a:t>docosapentaénoïque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18:2 </a:t>
                      </a:r>
                      <a:r>
                        <a:rPr lang="fr-FR" i="1" dirty="0" smtClean="0"/>
                        <a:t>n</a:t>
                      </a:r>
                      <a:r>
                        <a:rPr lang="fr-FR" dirty="0" smtClean="0"/>
                        <a:t>-6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20:4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i="1" baseline="0" dirty="0" smtClean="0"/>
                        <a:t>n</a:t>
                      </a:r>
                      <a:r>
                        <a:rPr lang="fr-FR" baseline="0" dirty="0" smtClean="0"/>
                        <a:t>-6</a:t>
                      </a:r>
                    </a:p>
                    <a:p>
                      <a:endParaRPr lang="fr-FR" baseline="0" dirty="0" smtClean="0"/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22:5 </a:t>
                      </a:r>
                      <a:r>
                        <a:rPr lang="fr-FR" i="1" baseline="0" dirty="0" smtClean="0"/>
                        <a:t>n</a:t>
                      </a:r>
                      <a:r>
                        <a:rPr lang="fr-FR" baseline="0" dirty="0" smtClean="0"/>
                        <a:t>-6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Majorité des huiles végétales/ toutes les membrane, sauf celles de cerveau et de la rétine.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Viandes, abats,</a:t>
                      </a:r>
                      <a:r>
                        <a:rPr lang="fr-FR" baseline="0" dirty="0" smtClean="0"/>
                        <a:t> œuf/ toutes                             les membranes.</a:t>
                      </a:r>
                    </a:p>
                    <a:p>
                      <a:endParaRPr lang="fr-F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Membranes des animaux déficients  en  </a:t>
                      </a:r>
                      <a:r>
                        <a:rPr lang="fr-FR" dirty="0" smtClean="0"/>
                        <a:t>AGPI </a:t>
                      </a:r>
                      <a:r>
                        <a:rPr lang="fr-FR" i="1" dirty="0" smtClean="0"/>
                        <a:t>n</a:t>
                      </a:r>
                      <a:r>
                        <a:rPr lang="fr-FR" dirty="0" smtClean="0"/>
                        <a:t>-3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6286512" y="5019272"/>
            <a:ext cx="235745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(Durant </a:t>
            </a:r>
            <a:r>
              <a:rPr lang="fr-FR" sz="1600" b="1" i="1" dirty="0" smtClean="0"/>
              <a:t>et al</a:t>
            </a:r>
            <a:r>
              <a:rPr lang="fr-FR" sz="1600" b="1" dirty="0" smtClean="0"/>
              <a:t>., 2002)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3286116" y="5057219"/>
            <a:ext cx="2671762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727200" y="6581219"/>
            <a:ext cx="2417328" cy="1846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Docosapentaenoic</a:t>
            </a:r>
            <a:r>
              <a:rPr lang="en-US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acid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(DPA)</a:t>
            </a:r>
            <a:r>
              <a:rPr lang="en-US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endParaRPr lang="fr-FR" sz="1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4989513" y="6581219"/>
            <a:ext cx="2361224" cy="1846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Docosahexaenoic</a:t>
            </a:r>
            <a:r>
              <a:rPr lang="en-US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acid (DHA) </a:t>
            </a:r>
            <a:endParaRPr lang="fr-FR" sz="1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257560" y="1726630"/>
            <a:ext cx="2667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820988" y="1051957"/>
            <a:ext cx="62196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latin typeface="+mj-lt"/>
                <a:cs typeface="Times New Roman" pitchFamily="18" charset="0"/>
              </a:rPr>
              <a:t>18:2n</a:t>
            </a:r>
            <a:endParaRPr lang="fr-FR" b="1">
              <a:latin typeface="+mj-lt"/>
              <a:cs typeface="Times New Roman" pitchFamily="18" charset="0"/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274888" y="1421844"/>
            <a:ext cx="1429879" cy="1846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Linoleic acid (LA)</a:t>
            </a:r>
            <a:endParaRPr lang="fr-FR" sz="1200" b="1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1997075" y="4203144"/>
            <a:ext cx="1938031" cy="1846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Arachidonic acid (ARA) </a:t>
            </a:r>
            <a:endParaRPr lang="fr-FR" sz="1200" b="1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3487738" y="2233057"/>
            <a:ext cx="2363787" cy="304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3257560" y="3380819"/>
            <a:ext cx="2667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3487738" y="4446032"/>
            <a:ext cx="2363787" cy="3492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5934075" y="2004457"/>
            <a:ext cx="597921" cy="184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 dirty="0" smtClean="0">
                <a:latin typeface="+mj-lt"/>
                <a:cs typeface="Times New Roman" pitchFamily="18" charset="0"/>
              </a:rPr>
              <a:t>18:4 </a:t>
            </a:r>
            <a:r>
              <a:rPr lang="en-US" sz="1200" b="1" i="1" dirty="0" smtClean="0">
                <a:latin typeface="+mj-lt"/>
                <a:cs typeface="Times New Roman" pitchFamily="18" charset="0"/>
              </a:rPr>
              <a:t>n</a:t>
            </a:r>
            <a:r>
              <a:rPr lang="en-US" sz="1200" b="1" dirty="0" smtClean="0">
                <a:latin typeface="+mj-lt"/>
                <a:cs typeface="Times New Roman" pitchFamily="18" charset="0"/>
              </a:rPr>
              <a:t>-3</a:t>
            </a:r>
            <a:endParaRPr lang="fr-FR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5330825" y="1410732"/>
            <a:ext cx="1753685" cy="1846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l-GR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α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12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linolenic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acid (LNA)</a:t>
            </a:r>
            <a:endParaRPr lang="fr-FR" sz="1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4997450" y="4203144"/>
            <a:ext cx="2358018" cy="1846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Eicosapentaenoic</a:t>
            </a:r>
            <a:r>
              <a:rPr lang="en-US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acid (EPA) </a:t>
            </a:r>
            <a:endParaRPr lang="fr-FR" sz="1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4173538" y="2258457"/>
            <a:ext cx="958596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i="1">
                <a:latin typeface="+mj-lt"/>
                <a:cs typeface="Times New Roman" pitchFamily="18" charset="0"/>
              </a:rPr>
              <a:t>Elongase</a:t>
            </a:r>
            <a:endParaRPr lang="fr-FR" sz="700" b="1">
              <a:latin typeface="+mj-lt"/>
              <a:cs typeface="Times New Roman" pitchFamily="18" charset="0"/>
            </a:endParaRP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3929058" y="3409235"/>
            <a:ext cx="1570943" cy="2462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∆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5</a:t>
            </a:r>
            <a:r>
              <a:rPr lang="en-US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desaturase</a:t>
            </a:r>
            <a:endParaRPr lang="fr-FR" sz="7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4249738" y="4447619"/>
            <a:ext cx="958596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i="1">
                <a:latin typeface="+mj-lt"/>
                <a:cs typeface="Times New Roman" pitchFamily="18" charset="0"/>
              </a:rPr>
              <a:t>Elongase</a:t>
            </a:r>
            <a:endParaRPr lang="fr-FR" sz="700" b="1">
              <a:latin typeface="+mj-lt"/>
              <a:cs typeface="Times New Roman" pitchFamily="18" charset="0"/>
            </a:endParaRP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5934075" y="4790519"/>
            <a:ext cx="597921" cy="184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 dirty="0" smtClean="0">
                <a:latin typeface="+mj-lt"/>
                <a:cs typeface="Times New Roman" pitchFamily="18" charset="0"/>
              </a:rPr>
              <a:t>22:5 </a:t>
            </a:r>
            <a:r>
              <a:rPr lang="en-US" sz="1200" b="1" i="1" dirty="0" smtClean="0">
                <a:latin typeface="+mj-lt"/>
                <a:cs typeface="Times New Roman" pitchFamily="18" charset="0"/>
              </a:rPr>
              <a:t>n</a:t>
            </a:r>
            <a:r>
              <a:rPr lang="en-US" sz="1200" b="1" dirty="0" smtClean="0">
                <a:latin typeface="+mj-lt"/>
                <a:cs typeface="Times New Roman" pitchFamily="18" charset="0"/>
              </a:rPr>
              <a:t>-3</a:t>
            </a:r>
            <a:endParaRPr lang="fr-FR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2701925" y="4790519"/>
            <a:ext cx="597921" cy="184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 dirty="0" smtClean="0">
                <a:latin typeface="+mj-lt"/>
                <a:cs typeface="Times New Roman" pitchFamily="18" charset="0"/>
              </a:rPr>
              <a:t>22:4 </a:t>
            </a:r>
            <a:r>
              <a:rPr lang="en-US" sz="1200" b="1" i="1" dirty="0" smtClean="0">
                <a:latin typeface="+mj-lt"/>
                <a:cs typeface="Times New Roman" pitchFamily="18" charset="0"/>
              </a:rPr>
              <a:t>n</a:t>
            </a:r>
            <a:r>
              <a:rPr lang="en-US" sz="1200" b="1" dirty="0" smtClean="0">
                <a:latin typeface="+mj-lt"/>
                <a:cs typeface="Times New Roman" pitchFamily="18" charset="0"/>
              </a:rPr>
              <a:t>-6</a:t>
            </a:r>
            <a:endParaRPr lang="fr-FR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2659063" y="2004457"/>
            <a:ext cx="704850" cy="184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200" b="1" dirty="0" smtClean="0">
                <a:latin typeface="+mj-lt"/>
              </a:rPr>
              <a:t>18:3 </a:t>
            </a:r>
            <a:r>
              <a:rPr lang="en-US" sz="1200" b="1" i="1" dirty="0" smtClean="0">
                <a:latin typeface="+mj-lt"/>
              </a:rPr>
              <a:t>n</a:t>
            </a:r>
            <a:r>
              <a:rPr lang="en-US" sz="1200" b="1" dirty="0" smtClean="0">
                <a:latin typeface="+mj-lt"/>
                <a:cs typeface="Times New Roman" pitchFamily="18" charset="0"/>
              </a:rPr>
              <a:t>-6</a:t>
            </a:r>
            <a:endParaRPr lang="fr-FR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3895725" y="1766161"/>
            <a:ext cx="1568450" cy="2462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∆6</a:t>
            </a:r>
            <a:r>
              <a:rPr lang="fr-FR" sz="700" b="1" dirty="0" smtClean="0">
                <a:latin typeface="+mj-lt"/>
                <a:cs typeface="Times New Roman" pitchFamily="18" charset="0"/>
              </a:rPr>
              <a:t>  </a:t>
            </a:r>
            <a:r>
              <a:rPr lang="en-US" sz="1600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desaturase</a:t>
            </a:r>
            <a:endParaRPr lang="fr-FR" sz="1600" b="1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3257560" y="2233057"/>
            <a:ext cx="2667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3257560" y="4446032"/>
            <a:ext cx="2743200" cy="349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5934075" y="2845832"/>
            <a:ext cx="597921" cy="184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 dirty="0" smtClean="0">
                <a:latin typeface="+mj-lt"/>
                <a:cs typeface="Times New Roman" pitchFamily="18" charset="0"/>
              </a:rPr>
              <a:t>20:4 </a:t>
            </a:r>
            <a:r>
              <a:rPr lang="en-US" sz="1200" b="1" i="1" dirty="0" smtClean="0">
                <a:latin typeface="+mj-lt"/>
                <a:cs typeface="Times New Roman" pitchFamily="18" charset="0"/>
              </a:rPr>
              <a:t>n</a:t>
            </a:r>
            <a:r>
              <a:rPr lang="en-US" sz="1200" b="1" dirty="0" smtClean="0">
                <a:latin typeface="+mj-lt"/>
                <a:cs typeface="Times New Roman" pitchFamily="18" charset="0"/>
              </a:rPr>
              <a:t>-3</a:t>
            </a:r>
            <a:endParaRPr lang="fr-FR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4114800" y="2258457"/>
            <a:ext cx="1078821" cy="2769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Elongase</a:t>
            </a:r>
            <a:endParaRPr lang="fr-FR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4171950" y="4512712"/>
            <a:ext cx="958596" cy="2462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Elongase</a:t>
            </a:r>
            <a:endParaRPr lang="fr-FR" sz="7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316" name="Rectangle 28"/>
          <p:cNvSpPr>
            <a:spLocks noChangeArrowheads="1"/>
          </p:cNvSpPr>
          <p:nvPr/>
        </p:nvSpPr>
        <p:spPr bwMode="auto">
          <a:xfrm>
            <a:off x="3286116" y="5202808"/>
            <a:ext cx="2643206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600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Elongase</a:t>
            </a:r>
            <a:r>
              <a:rPr lang="en-US" sz="16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</a:t>
            </a:r>
            <a:r>
              <a:rPr lang="fr-FR" sz="7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∆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</a:t>
            </a:r>
            <a:r>
              <a:rPr lang="fr-FR" sz="7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600" b="1" i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desaturase</a:t>
            </a:r>
            <a:r>
              <a:rPr lang="en-US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US" sz="1600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peroxisomal</a:t>
            </a:r>
            <a:r>
              <a:rPr lang="fr-FR" sz="16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l-GR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β</a:t>
            </a:r>
            <a:r>
              <a:rPr lang="fr-FR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oxidation</a:t>
            </a:r>
            <a:endParaRPr lang="fr-FR" sz="1600" b="1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317" name="Rectangle 29"/>
          <p:cNvSpPr>
            <a:spLocks noChangeArrowheads="1"/>
          </p:cNvSpPr>
          <p:nvPr/>
        </p:nvSpPr>
        <p:spPr bwMode="auto">
          <a:xfrm>
            <a:off x="1641475" y="3152219"/>
            <a:ext cx="2620909" cy="1846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Dihomo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12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1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linolenic</a:t>
            </a:r>
            <a:r>
              <a:rPr lang="en-US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acid (DGLA) </a:t>
            </a:r>
            <a:endParaRPr lang="fr-FR" sz="1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318" name="Rectangle 30"/>
          <p:cNvSpPr>
            <a:spLocks noChangeArrowheads="1"/>
          </p:cNvSpPr>
          <p:nvPr/>
        </p:nvSpPr>
        <p:spPr bwMode="auto">
          <a:xfrm>
            <a:off x="4243388" y="6900307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1200" b="1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40320" name="Text Box 32"/>
          <p:cNvSpPr txBox="1">
            <a:spLocks noChangeArrowheads="1"/>
          </p:cNvSpPr>
          <p:nvPr/>
        </p:nvSpPr>
        <p:spPr bwMode="auto">
          <a:xfrm>
            <a:off x="5497234" y="428604"/>
            <a:ext cx="1146468" cy="3385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AGPI </a:t>
            </a:r>
            <a:r>
              <a:rPr lang="fr-FR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</a:t>
            </a:r>
            <a:r>
              <a:rPr lang="fr-FR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-3</a:t>
            </a:r>
            <a:endParaRPr lang="fr-FR" sz="1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5715000" y="1051957"/>
            <a:ext cx="62196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latin typeface="+mj-lt"/>
                <a:cs typeface="Times New Roman" pitchFamily="18" charset="0"/>
              </a:rPr>
              <a:t>18:2n</a:t>
            </a:r>
            <a:endParaRPr lang="fr-FR" b="1">
              <a:latin typeface="+mj-lt"/>
              <a:cs typeface="Times New Roman" pitchFamily="18" charset="0"/>
            </a:endParaRPr>
          </a:p>
        </p:txBody>
      </p:sp>
      <p:sp>
        <p:nvSpPr>
          <p:cNvPr id="140322" name="Rectangle 34"/>
          <p:cNvSpPr>
            <a:spLocks noChangeArrowheads="1"/>
          </p:cNvSpPr>
          <p:nvPr/>
        </p:nvSpPr>
        <p:spPr bwMode="auto">
          <a:xfrm>
            <a:off x="5791200" y="3818969"/>
            <a:ext cx="62196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latin typeface="+mj-lt"/>
                <a:cs typeface="Times New Roman" pitchFamily="18" charset="0"/>
              </a:rPr>
              <a:t>18:2n</a:t>
            </a:r>
            <a:endParaRPr lang="fr-FR" b="1">
              <a:latin typeface="+mj-lt"/>
              <a:cs typeface="Times New Roman" pitchFamily="18" charset="0"/>
            </a:endParaRPr>
          </a:p>
        </p:txBody>
      </p:sp>
      <p:sp>
        <p:nvSpPr>
          <p:cNvPr id="140323" name="Rectangle 35"/>
          <p:cNvSpPr>
            <a:spLocks noChangeArrowheads="1"/>
          </p:cNvSpPr>
          <p:nvPr/>
        </p:nvSpPr>
        <p:spPr bwMode="auto">
          <a:xfrm>
            <a:off x="5816600" y="6257369"/>
            <a:ext cx="62196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latin typeface="+mj-lt"/>
                <a:cs typeface="Times New Roman" pitchFamily="18" charset="0"/>
              </a:rPr>
              <a:t>18:2n</a:t>
            </a:r>
            <a:endParaRPr lang="fr-FR" b="1">
              <a:latin typeface="+mj-lt"/>
              <a:cs typeface="Times New Roman" pitchFamily="18" charset="0"/>
            </a:endParaRPr>
          </a:p>
        </p:txBody>
      </p:sp>
      <p:sp>
        <p:nvSpPr>
          <p:cNvPr id="140324" name="Rectangle 36"/>
          <p:cNvSpPr>
            <a:spLocks noChangeArrowheads="1"/>
          </p:cNvSpPr>
          <p:nvPr/>
        </p:nvSpPr>
        <p:spPr bwMode="auto">
          <a:xfrm>
            <a:off x="2819400" y="2747407"/>
            <a:ext cx="62196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latin typeface="+mj-lt"/>
                <a:cs typeface="Times New Roman" pitchFamily="18" charset="0"/>
              </a:rPr>
              <a:t>18:2n</a:t>
            </a:r>
            <a:endParaRPr lang="fr-FR" b="1">
              <a:latin typeface="+mj-lt"/>
              <a:cs typeface="Times New Roman" pitchFamily="18" charset="0"/>
            </a:endParaRPr>
          </a:p>
        </p:txBody>
      </p:sp>
      <p:sp>
        <p:nvSpPr>
          <p:cNvPr id="140325" name="Freeform 37"/>
          <p:cNvSpPr>
            <a:spLocks/>
          </p:cNvSpPr>
          <p:nvPr/>
        </p:nvSpPr>
        <p:spPr bwMode="auto">
          <a:xfrm>
            <a:off x="1643050" y="4434918"/>
            <a:ext cx="1143000" cy="649297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432" y="240"/>
              </a:cxn>
              <a:cxn ang="0">
                <a:pos x="0" y="336"/>
              </a:cxn>
            </a:cxnLst>
            <a:rect l="0" t="0" r="r" b="b"/>
            <a:pathLst>
              <a:path w="720" h="336">
                <a:moveTo>
                  <a:pt x="720" y="0"/>
                </a:moveTo>
                <a:cubicBezTo>
                  <a:pt x="636" y="92"/>
                  <a:pt x="552" y="184"/>
                  <a:pt x="432" y="240"/>
                </a:cubicBezTo>
                <a:cubicBezTo>
                  <a:pt x="312" y="296"/>
                  <a:pt x="156" y="316"/>
                  <a:pt x="0" y="3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326" name="Freeform 38"/>
          <p:cNvSpPr>
            <a:spLocks/>
          </p:cNvSpPr>
          <p:nvPr/>
        </p:nvSpPr>
        <p:spPr bwMode="auto">
          <a:xfrm>
            <a:off x="1643042" y="3380818"/>
            <a:ext cx="1100158" cy="274638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672" y="96"/>
              </a:cxn>
              <a:cxn ang="0">
                <a:pos x="0" y="144"/>
              </a:cxn>
            </a:cxnLst>
            <a:rect l="0" t="0" r="r" b="b"/>
            <a:pathLst>
              <a:path w="800" h="144">
                <a:moveTo>
                  <a:pt x="768" y="0"/>
                </a:moveTo>
                <a:cubicBezTo>
                  <a:pt x="784" y="36"/>
                  <a:pt x="800" y="72"/>
                  <a:pt x="672" y="96"/>
                </a:cubicBezTo>
                <a:cubicBezTo>
                  <a:pt x="544" y="120"/>
                  <a:pt x="112" y="136"/>
                  <a:pt x="0" y="14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327" name="Text Box 39"/>
          <p:cNvSpPr txBox="1">
            <a:spLocks noChangeArrowheads="1"/>
          </p:cNvSpPr>
          <p:nvPr/>
        </p:nvSpPr>
        <p:spPr bwMode="auto">
          <a:xfrm>
            <a:off x="167958" y="3427871"/>
            <a:ext cx="137249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+mj-lt"/>
                <a:cs typeface="Times New Roman" pitchFamily="18" charset="0"/>
              </a:rPr>
              <a:t>1 </a:t>
            </a:r>
            <a:r>
              <a:rPr lang="fr-FR" sz="1600" b="1" dirty="0" err="1" smtClean="0">
                <a:latin typeface="+mj-lt"/>
                <a:cs typeface="Times New Roman" pitchFamily="18" charset="0"/>
              </a:rPr>
              <a:t>series</a:t>
            </a:r>
            <a:r>
              <a:rPr lang="fr-FR" sz="1600" b="1" dirty="0" smtClean="0">
                <a:latin typeface="+mj-lt"/>
                <a:cs typeface="Times New Roman" pitchFamily="18" charset="0"/>
              </a:rPr>
              <a:t> PG</a:t>
            </a:r>
            <a:endParaRPr lang="fr-FR" sz="1600" b="1" dirty="0">
              <a:latin typeface="+mj-lt"/>
              <a:cs typeface="Times New Roman" pitchFamily="18" charset="0"/>
            </a:endParaRPr>
          </a:p>
          <a:p>
            <a:r>
              <a:rPr lang="fr-FR" sz="1600" b="1" dirty="0">
                <a:latin typeface="+mj-lt"/>
                <a:cs typeface="Times New Roman" pitchFamily="18" charset="0"/>
              </a:rPr>
              <a:t>3 </a:t>
            </a:r>
            <a:r>
              <a:rPr lang="fr-FR" sz="1600" b="1" dirty="0" err="1">
                <a:latin typeface="+mj-lt"/>
                <a:cs typeface="Times New Roman" pitchFamily="18" charset="0"/>
              </a:rPr>
              <a:t>series</a:t>
            </a:r>
            <a:r>
              <a:rPr lang="fr-FR" sz="1600" b="1" dirty="0">
                <a:latin typeface="+mj-lt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+mj-lt"/>
                <a:cs typeface="Times New Roman" pitchFamily="18" charset="0"/>
              </a:rPr>
              <a:t>LT</a:t>
            </a:r>
            <a:endParaRPr lang="fr-FR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167958" y="4798464"/>
            <a:ext cx="137249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>
                <a:latin typeface="+mj-lt"/>
                <a:cs typeface="Times New Roman" pitchFamily="18" charset="0"/>
              </a:rPr>
              <a:t>2 </a:t>
            </a:r>
            <a:r>
              <a:rPr lang="fr-FR" sz="1600" b="1" dirty="0" err="1">
                <a:latin typeface="+mj-lt"/>
                <a:cs typeface="Times New Roman" pitchFamily="18" charset="0"/>
              </a:rPr>
              <a:t>series</a:t>
            </a:r>
            <a:r>
              <a:rPr lang="fr-FR" sz="1600" b="1" dirty="0">
                <a:latin typeface="+mj-lt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+mj-lt"/>
                <a:cs typeface="Times New Roman" pitchFamily="18" charset="0"/>
              </a:rPr>
              <a:t>PG</a:t>
            </a:r>
            <a:endParaRPr lang="fr-FR" sz="1600" b="1" dirty="0">
              <a:latin typeface="+mj-lt"/>
              <a:cs typeface="Times New Roman" pitchFamily="18" charset="0"/>
            </a:endParaRPr>
          </a:p>
          <a:p>
            <a:r>
              <a:rPr lang="fr-FR" sz="1600" b="1" dirty="0">
                <a:latin typeface="+mj-lt"/>
                <a:cs typeface="Times New Roman" pitchFamily="18" charset="0"/>
              </a:rPr>
              <a:t>4 </a:t>
            </a:r>
            <a:r>
              <a:rPr lang="fr-FR" sz="1600" b="1" dirty="0" err="1">
                <a:latin typeface="+mj-lt"/>
                <a:cs typeface="Times New Roman" pitchFamily="18" charset="0"/>
              </a:rPr>
              <a:t>series</a:t>
            </a:r>
            <a:r>
              <a:rPr lang="fr-FR" sz="1600" b="1" dirty="0">
                <a:latin typeface="+mj-lt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+mj-lt"/>
                <a:cs typeface="Times New Roman" pitchFamily="18" charset="0"/>
              </a:rPr>
              <a:t>LT</a:t>
            </a:r>
            <a:endParaRPr lang="fr-FR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140329" name="Text Box 41"/>
          <p:cNvSpPr txBox="1">
            <a:spLocks noChangeArrowheads="1"/>
          </p:cNvSpPr>
          <p:nvPr/>
        </p:nvSpPr>
        <p:spPr bwMode="auto">
          <a:xfrm>
            <a:off x="7286644" y="4785193"/>
            <a:ext cx="137249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>
                <a:latin typeface="+mj-lt"/>
                <a:cs typeface="Times New Roman" pitchFamily="18" charset="0"/>
              </a:rPr>
              <a:t>3 </a:t>
            </a:r>
            <a:r>
              <a:rPr lang="fr-FR" sz="1600" b="1" dirty="0" err="1">
                <a:latin typeface="+mj-lt"/>
                <a:cs typeface="Times New Roman" pitchFamily="18" charset="0"/>
              </a:rPr>
              <a:t>series</a:t>
            </a:r>
            <a:r>
              <a:rPr lang="fr-FR" sz="1600" b="1" dirty="0">
                <a:latin typeface="+mj-lt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+mj-lt"/>
                <a:cs typeface="Times New Roman" pitchFamily="18" charset="0"/>
              </a:rPr>
              <a:t>PG</a:t>
            </a:r>
            <a:endParaRPr lang="fr-FR" sz="1600" b="1" dirty="0">
              <a:latin typeface="+mj-lt"/>
              <a:cs typeface="Times New Roman" pitchFamily="18" charset="0"/>
            </a:endParaRPr>
          </a:p>
          <a:p>
            <a:r>
              <a:rPr lang="fr-FR" sz="1600" b="1" dirty="0">
                <a:latin typeface="+mj-lt"/>
                <a:cs typeface="Times New Roman" pitchFamily="18" charset="0"/>
              </a:rPr>
              <a:t>5 </a:t>
            </a:r>
            <a:r>
              <a:rPr lang="fr-FR" sz="1600" b="1" dirty="0" err="1">
                <a:latin typeface="+mj-lt"/>
                <a:cs typeface="Times New Roman" pitchFamily="18" charset="0"/>
              </a:rPr>
              <a:t>series</a:t>
            </a:r>
            <a:r>
              <a:rPr lang="fr-FR" sz="1600" b="1" dirty="0">
                <a:latin typeface="+mj-lt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+mj-lt"/>
                <a:cs typeface="Times New Roman" pitchFamily="18" charset="0"/>
              </a:rPr>
              <a:t>LT</a:t>
            </a:r>
            <a:endParaRPr lang="fr-FR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140330" name="Text Box 42"/>
          <p:cNvSpPr txBox="1">
            <a:spLocks noChangeArrowheads="1"/>
          </p:cNvSpPr>
          <p:nvPr/>
        </p:nvSpPr>
        <p:spPr bwMode="auto">
          <a:xfrm>
            <a:off x="2428860" y="428604"/>
            <a:ext cx="1263487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AGPI </a:t>
            </a:r>
            <a:r>
              <a:rPr lang="fr-FR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</a:t>
            </a:r>
            <a:r>
              <a:rPr lang="fr-FR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-6</a:t>
            </a:r>
            <a:endParaRPr lang="fr-FR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98420" y="797936"/>
            <a:ext cx="2016126" cy="474662"/>
            <a:chOff x="181" y="392"/>
            <a:chExt cx="1270" cy="299"/>
          </a:xfrm>
        </p:grpSpPr>
        <p:sp>
          <p:nvSpPr>
            <p:cNvPr id="140333" name="Rectangle 45"/>
            <p:cNvSpPr>
              <a:spLocks noChangeArrowheads="1"/>
            </p:cNvSpPr>
            <p:nvPr/>
          </p:nvSpPr>
          <p:spPr bwMode="auto">
            <a:xfrm>
              <a:off x="1157" y="584"/>
              <a:ext cx="294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COOH</a:t>
              </a:r>
              <a:endParaRPr lang="fr-FR" sz="11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0334" name="Freeform 46"/>
            <p:cNvSpPr>
              <a:spLocks/>
            </p:cNvSpPr>
            <p:nvPr/>
          </p:nvSpPr>
          <p:spPr bwMode="auto">
            <a:xfrm>
              <a:off x="281" y="493"/>
              <a:ext cx="879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112"/>
                </a:cxn>
                <a:cxn ang="0">
                  <a:pos x="98" y="0"/>
                </a:cxn>
                <a:cxn ang="0">
                  <a:pos x="146" y="112"/>
                </a:cxn>
                <a:cxn ang="0">
                  <a:pos x="195" y="0"/>
                </a:cxn>
                <a:cxn ang="0">
                  <a:pos x="244" y="112"/>
                </a:cxn>
                <a:cxn ang="0">
                  <a:pos x="317" y="112"/>
                </a:cxn>
                <a:cxn ang="0">
                  <a:pos x="366" y="0"/>
                </a:cxn>
                <a:cxn ang="0">
                  <a:pos x="415" y="112"/>
                </a:cxn>
                <a:cxn ang="0">
                  <a:pos x="488" y="112"/>
                </a:cxn>
                <a:cxn ang="0">
                  <a:pos x="537" y="0"/>
                </a:cxn>
                <a:cxn ang="0">
                  <a:pos x="586" y="112"/>
                </a:cxn>
                <a:cxn ang="0">
                  <a:pos x="635" y="0"/>
                </a:cxn>
                <a:cxn ang="0">
                  <a:pos x="683" y="112"/>
                </a:cxn>
                <a:cxn ang="0">
                  <a:pos x="732" y="0"/>
                </a:cxn>
                <a:cxn ang="0">
                  <a:pos x="781" y="112"/>
                </a:cxn>
                <a:cxn ang="0">
                  <a:pos x="830" y="0"/>
                </a:cxn>
                <a:cxn ang="0">
                  <a:pos x="879" y="112"/>
                </a:cxn>
              </a:cxnLst>
              <a:rect l="0" t="0" r="r" b="b"/>
              <a:pathLst>
                <a:path w="879" h="112">
                  <a:moveTo>
                    <a:pt x="0" y="0"/>
                  </a:moveTo>
                  <a:lnTo>
                    <a:pt x="49" y="112"/>
                  </a:lnTo>
                  <a:lnTo>
                    <a:pt x="98" y="0"/>
                  </a:lnTo>
                  <a:lnTo>
                    <a:pt x="146" y="112"/>
                  </a:lnTo>
                  <a:lnTo>
                    <a:pt x="195" y="0"/>
                  </a:lnTo>
                  <a:lnTo>
                    <a:pt x="244" y="112"/>
                  </a:lnTo>
                  <a:lnTo>
                    <a:pt x="317" y="112"/>
                  </a:lnTo>
                  <a:lnTo>
                    <a:pt x="366" y="0"/>
                  </a:lnTo>
                  <a:lnTo>
                    <a:pt x="415" y="112"/>
                  </a:lnTo>
                  <a:lnTo>
                    <a:pt x="488" y="112"/>
                  </a:lnTo>
                  <a:lnTo>
                    <a:pt x="537" y="0"/>
                  </a:lnTo>
                  <a:lnTo>
                    <a:pt x="586" y="112"/>
                  </a:lnTo>
                  <a:lnTo>
                    <a:pt x="635" y="0"/>
                  </a:lnTo>
                  <a:lnTo>
                    <a:pt x="683" y="112"/>
                  </a:lnTo>
                  <a:lnTo>
                    <a:pt x="732" y="0"/>
                  </a:lnTo>
                  <a:lnTo>
                    <a:pt x="781" y="112"/>
                  </a:lnTo>
                  <a:lnTo>
                    <a:pt x="830" y="0"/>
                  </a:lnTo>
                  <a:lnTo>
                    <a:pt x="879" y="11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35" name="Line 47"/>
            <p:cNvSpPr>
              <a:spLocks noChangeShapeType="1"/>
            </p:cNvSpPr>
            <p:nvPr/>
          </p:nvSpPr>
          <p:spPr bwMode="auto">
            <a:xfrm>
              <a:off x="525" y="568"/>
              <a:ext cx="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36" name="Line 48"/>
            <p:cNvSpPr>
              <a:spLocks noChangeShapeType="1"/>
            </p:cNvSpPr>
            <p:nvPr/>
          </p:nvSpPr>
          <p:spPr bwMode="auto">
            <a:xfrm>
              <a:off x="696" y="568"/>
              <a:ext cx="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37" name="Freeform 49"/>
            <p:cNvSpPr>
              <a:spLocks/>
            </p:cNvSpPr>
            <p:nvPr/>
          </p:nvSpPr>
          <p:spPr bwMode="auto">
            <a:xfrm>
              <a:off x="281" y="493"/>
              <a:ext cx="879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112"/>
                </a:cxn>
                <a:cxn ang="0">
                  <a:pos x="98" y="0"/>
                </a:cxn>
                <a:cxn ang="0">
                  <a:pos x="146" y="112"/>
                </a:cxn>
                <a:cxn ang="0">
                  <a:pos x="195" y="0"/>
                </a:cxn>
                <a:cxn ang="0">
                  <a:pos x="244" y="112"/>
                </a:cxn>
                <a:cxn ang="0">
                  <a:pos x="317" y="112"/>
                </a:cxn>
                <a:cxn ang="0">
                  <a:pos x="366" y="0"/>
                </a:cxn>
                <a:cxn ang="0">
                  <a:pos x="415" y="112"/>
                </a:cxn>
                <a:cxn ang="0">
                  <a:pos x="488" y="112"/>
                </a:cxn>
                <a:cxn ang="0">
                  <a:pos x="537" y="0"/>
                </a:cxn>
                <a:cxn ang="0">
                  <a:pos x="586" y="112"/>
                </a:cxn>
                <a:cxn ang="0">
                  <a:pos x="635" y="0"/>
                </a:cxn>
                <a:cxn ang="0">
                  <a:pos x="683" y="112"/>
                </a:cxn>
                <a:cxn ang="0">
                  <a:pos x="732" y="0"/>
                </a:cxn>
                <a:cxn ang="0">
                  <a:pos x="781" y="112"/>
                </a:cxn>
                <a:cxn ang="0">
                  <a:pos x="830" y="0"/>
                </a:cxn>
                <a:cxn ang="0">
                  <a:pos x="879" y="112"/>
                </a:cxn>
              </a:cxnLst>
              <a:rect l="0" t="0" r="r" b="b"/>
              <a:pathLst>
                <a:path w="879" h="112">
                  <a:moveTo>
                    <a:pt x="0" y="0"/>
                  </a:moveTo>
                  <a:lnTo>
                    <a:pt x="49" y="112"/>
                  </a:lnTo>
                  <a:lnTo>
                    <a:pt x="98" y="0"/>
                  </a:lnTo>
                  <a:lnTo>
                    <a:pt x="146" y="112"/>
                  </a:lnTo>
                  <a:lnTo>
                    <a:pt x="195" y="0"/>
                  </a:lnTo>
                  <a:lnTo>
                    <a:pt x="244" y="112"/>
                  </a:lnTo>
                  <a:lnTo>
                    <a:pt x="317" y="112"/>
                  </a:lnTo>
                  <a:lnTo>
                    <a:pt x="366" y="0"/>
                  </a:lnTo>
                  <a:lnTo>
                    <a:pt x="415" y="112"/>
                  </a:lnTo>
                  <a:lnTo>
                    <a:pt x="488" y="112"/>
                  </a:lnTo>
                  <a:lnTo>
                    <a:pt x="537" y="0"/>
                  </a:lnTo>
                  <a:lnTo>
                    <a:pt x="586" y="112"/>
                  </a:lnTo>
                  <a:lnTo>
                    <a:pt x="635" y="0"/>
                  </a:lnTo>
                  <a:lnTo>
                    <a:pt x="683" y="112"/>
                  </a:lnTo>
                  <a:lnTo>
                    <a:pt x="732" y="0"/>
                  </a:lnTo>
                  <a:lnTo>
                    <a:pt x="781" y="112"/>
                  </a:lnTo>
                  <a:lnTo>
                    <a:pt x="830" y="0"/>
                  </a:lnTo>
                  <a:lnTo>
                    <a:pt x="879" y="11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38" name="Line 50"/>
            <p:cNvSpPr>
              <a:spLocks noChangeShapeType="1"/>
            </p:cNvSpPr>
            <p:nvPr/>
          </p:nvSpPr>
          <p:spPr bwMode="auto">
            <a:xfrm>
              <a:off x="525" y="568"/>
              <a:ext cx="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39" name="Line 51"/>
            <p:cNvSpPr>
              <a:spLocks noChangeShapeType="1"/>
            </p:cNvSpPr>
            <p:nvPr/>
          </p:nvSpPr>
          <p:spPr bwMode="auto">
            <a:xfrm>
              <a:off x="696" y="568"/>
              <a:ext cx="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40" name="Line 52"/>
            <p:cNvSpPr>
              <a:spLocks noChangeShapeType="1"/>
            </p:cNvSpPr>
            <p:nvPr/>
          </p:nvSpPr>
          <p:spPr bwMode="auto">
            <a:xfrm>
              <a:off x="525" y="568"/>
              <a:ext cx="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41" name="Line 53"/>
            <p:cNvSpPr>
              <a:spLocks noChangeShapeType="1"/>
            </p:cNvSpPr>
            <p:nvPr/>
          </p:nvSpPr>
          <p:spPr bwMode="auto">
            <a:xfrm>
              <a:off x="696" y="568"/>
              <a:ext cx="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42" name="Rectangle 54"/>
            <p:cNvSpPr>
              <a:spLocks noChangeArrowheads="1"/>
            </p:cNvSpPr>
            <p:nvPr/>
          </p:nvSpPr>
          <p:spPr bwMode="auto">
            <a:xfrm>
              <a:off x="181" y="392"/>
              <a:ext cx="181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CH</a:t>
              </a:r>
              <a:r>
                <a:rPr lang="en-US" sz="1100" b="1" baseline="-25000" dirty="0">
                  <a:latin typeface="+mj-lt"/>
                  <a:cs typeface="Times New Roman" pitchFamily="18" charset="0"/>
                </a:rPr>
                <a:t>3</a:t>
              </a:r>
              <a:endParaRPr lang="fr-FR" sz="1100" b="1" baseline="-25000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20649" y="2518807"/>
            <a:ext cx="2208211" cy="347662"/>
            <a:chOff x="121" y="1380"/>
            <a:chExt cx="1391" cy="219"/>
          </a:xfrm>
        </p:grpSpPr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12" y="1478"/>
              <a:ext cx="1015" cy="121"/>
              <a:chOff x="474" y="1472"/>
              <a:chExt cx="1015" cy="121"/>
            </a:xfrm>
          </p:grpSpPr>
          <p:sp>
            <p:nvSpPr>
              <p:cNvPr id="140345" name="Freeform 57"/>
              <p:cNvSpPr>
                <a:spLocks/>
              </p:cNvSpPr>
              <p:nvPr/>
            </p:nvSpPr>
            <p:spPr bwMode="auto">
              <a:xfrm>
                <a:off x="474" y="1472"/>
                <a:ext cx="495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120"/>
                  </a:cxn>
                  <a:cxn ang="0">
                    <a:pos x="99" y="0"/>
                  </a:cxn>
                  <a:cxn ang="0">
                    <a:pos x="149" y="120"/>
                  </a:cxn>
                  <a:cxn ang="0">
                    <a:pos x="198" y="0"/>
                  </a:cxn>
                  <a:cxn ang="0">
                    <a:pos x="248" y="120"/>
                  </a:cxn>
                  <a:cxn ang="0">
                    <a:pos x="322" y="120"/>
                  </a:cxn>
                  <a:cxn ang="0">
                    <a:pos x="371" y="0"/>
                  </a:cxn>
                  <a:cxn ang="0">
                    <a:pos x="421" y="120"/>
                  </a:cxn>
                  <a:cxn ang="0">
                    <a:pos x="495" y="120"/>
                  </a:cxn>
                </a:cxnLst>
                <a:rect l="0" t="0" r="r" b="b"/>
                <a:pathLst>
                  <a:path w="495" h="120">
                    <a:moveTo>
                      <a:pt x="0" y="0"/>
                    </a:moveTo>
                    <a:lnTo>
                      <a:pt x="50" y="120"/>
                    </a:lnTo>
                    <a:lnTo>
                      <a:pt x="99" y="0"/>
                    </a:lnTo>
                    <a:lnTo>
                      <a:pt x="149" y="120"/>
                    </a:lnTo>
                    <a:lnTo>
                      <a:pt x="198" y="0"/>
                    </a:lnTo>
                    <a:lnTo>
                      <a:pt x="248" y="120"/>
                    </a:lnTo>
                    <a:lnTo>
                      <a:pt x="322" y="120"/>
                    </a:lnTo>
                    <a:lnTo>
                      <a:pt x="371" y="0"/>
                    </a:lnTo>
                    <a:lnTo>
                      <a:pt x="421" y="120"/>
                    </a:lnTo>
                    <a:lnTo>
                      <a:pt x="495" y="12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46" name="Line 58"/>
              <p:cNvSpPr>
                <a:spLocks noChangeShapeType="1"/>
              </p:cNvSpPr>
              <p:nvPr/>
            </p:nvSpPr>
            <p:spPr bwMode="auto">
              <a:xfrm>
                <a:off x="722" y="1553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47" name="Line 59"/>
              <p:cNvSpPr>
                <a:spLocks noChangeShapeType="1"/>
              </p:cNvSpPr>
              <p:nvPr/>
            </p:nvSpPr>
            <p:spPr bwMode="auto">
              <a:xfrm>
                <a:off x="895" y="1553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48" name="Freeform 60"/>
              <p:cNvSpPr>
                <a:spLocks/>
              </p:cNvSpPr>
              <p:nvPr/>
            </p:nvSpPr>
            <p:spPr bwMode="auto">
              <a:xfrm>
                <a:off x="969" y="1473"/>
                <a:ext cx="173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49" y="0"/>
                  </a:cxn>
                  <a:cxn ang="0">
                    <a:pos x="99" y="120"/>
                  </a:cxn>
                  <a:cxn ang="0">
                    <a:pos x="173" y="120"/>
                  </a:cxn>
                </a:cxnLst>
                <a:rect l="0" t="0" r="r" b="b"/>
                <a:pathLst>
                  <a:path w="173" h="120">
                    <a:moveTo>
                      <a:pt x="0" y="120"/>
                    </a:moveTo>
                    <a:lnTo>
                      <a:pt x="49" y="0"/>
                    </a:lnTo>
                    <a:lnTo>
                      <a:pt x="99" y="120"/>
                    </a:lnTo>
                    <a:lnTo>
                      <a:pt x="173" y="12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49" name="Line 61"/>
              <p:cNvSpPr>
                <a:spLocks noChangeShapeType="1"/>
              </p:cNvSpPr>
              <p:nvPr/>
            </p:nvSpPr>
            <p:spPr bwMode="auto">
              <a:xfrm>
                <a:off x="1068" y="1553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50" name="Freeform 62"/>
              <p:cNvSpPr>
                <a:spLocks/>
              </p:cNvSpPr>
              <p:nvPr/>
            </p:nvSpPr>
            <p:spPr bwMode="auto">
              <a:xfrm>
                <a:off x="1142" y="1472"/>
                <a:ext cx="347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0" y="0"/>
                  </a:cxn>
                  <a:cxn ang="0">
                    <a:pos x="99" y="120"/>
                  </a:cxn>
                  <a:cxn ang="0">
                    <a:pos x="149" y="0"/>
                  </a:cxn>
                  <a:cxn ang="0">
                    <a:pos x="198" y="120"/>
                  </a:cxn>
                  <a:cxn ang="0">
                    <a:pos x="248" y="0"/>
                  </a:cxn>
                  <a:cxn ang="0">
                    <a:pos x="297" y="120"/>
                  </a:cxn>
                  <a:cxn ang="0">
                    <a:pos x="347" y="0"/>
                  </a:cxn>
                </a:cxnLst>
                <a:rect l="0" t="0" r="r" b="b"/>
                <a:pathLst>
                  <a:path w="347" h="120">
                    <a:moveTo>
                      <a:pt x="0" y="120"/>
                    </a:moveTo>
                    <a:lnTo>
                      <a:pt x="50" y="0"/>
                    </a:lnTo>
                    <a:lnTo>
                      <a:pt x="99" y="120"/>
                    </a:lnTo>
                    <a:lnTo>
                      <a:pt x="149" y="0"/>
                    </a:lnTo>
                    <a:lnTo>
                      <a:pt x="198" y="120"/>
                    </a:lnTo>
                    <a:lnTo>
                      <a:pt x="248" y="0"/>
                    </a:lnTo>
                    <a:lnTo>
                      <a:pt x="297" y="120"/>
                    </a:lnTo>
                    <a:lnTo>
                      <a:pt x="347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51" name="Line 63"/>
              <p:cNvSpPr>
                <a:spLocks noChangeShapeType="1"/>
              </p:cNvSpPr>
              <p:nvPr/>
            </p:nvSpPr>
            <p:spPr bwMode="auto">
              <a:xfrm>
                <a:off x="722" y="1553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52" name="Line 64"/>
              <p:cNvSpPr>
                <a:spLocks noChangeShapeType="1"/>
              </p:cNvSpPr>
              <p:nvPr/>
            </p:nvSpPr>
            <p:spPr bwMode="auto">
              <a:xfrm>
                <a:off x="895" y="1553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53" name="Line 65"/>
              <p:cNvSpPr>
                <a:spLocks noChangeShapeType="1"/>
              </p:cNvSpPr>
              <p:nvPr/>
            </p:nvSpPr>
            <p:spPr bwMode="auto">
              <a:xfrm>
                <a:off x="1068" y="1553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</p:grpSp>
        <p:sp>
          <p:nvSpPr>
            <p:cNvPr id="140354" name="Rectangle 66"/>
            <p:cNvSpPr>
              <a:spLocks noChangeArrowheads="1"/>
            </p:cNvSpPr>
            <p:nvPr/>
          </p:nvSpPr>
          <p:spPr bwMode="auto">
            <a:xfrm>
              <a:off x="121" y="1380"/>
              <a:ext cx="181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CH</a:t>
              </a:r>
              <a:r>
                <a:rPr lang="en-US" sz="1100" b="1" baseline="-25000" dirty="0">
                  <a:latin typeface="+mj-lt"/>
                  <a:cs typeface="Times New Roman" pitchFamily="18" charset="0"/>
                </a:rPr>
                <a:t>3</a:t>
              </a:r>
              <a:endParaRPr lang="fr-FR" sz="11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0355" name="Rectangle 67"/>
            <p:cNvSpPr>
              <a:spLocks noChangeArrowheads="1"/>
            </p:cNvSpPr>
            <p:nvPr/>
          </p:nvSpPr>
          <p:spPr bwMode="auto">
            <a:xfrm>
              <a:off x="1218" y="1385"/>
              <a:ext cx="294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COOH</a:t>
              </a:r>
              <a:endParaRPr lang="fr-FR" sz="1100" b="1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6692930" y="3726894"/>
            <a:ext cx="2308226" cy="339725"/>
            <a:chOff x="4224" y="2082"/>
            <a:chExt cx="1454" cy="214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4356" y="2082"/>
              <a:ext cx="1040" cy="117"/>
              <a:chOff x="4404" y="2125"/>
              <a:chExt cx="1040" cy="117"/>
            </a:xfrm>
          </p:grpSpPr>
          <p:sp>
            <p:nvSpPr>
              <p:cNvPr id="140358" name="Freeform 70"/>
              <p:cNvSpPr>
                <a:spLocks/>
              </p:cNvSpPr>
              <p:nvPr/>
            </p:nvSpPr>
            <p:spPr bwMode="auto">
              <a:xfrm>
                <a:off x="4673" y="2125"/>
                <a:ext cx="234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63" y="112"/>
                  </a:cxn>
                  <a:cxn ang="0">
                    <a:pos x="111" y="0"/>
                  </a:cxn>
                  <a:cxn ang="0">
                    <a:pos x="160" y="112"/>
                  </a:cxn>
                  <a:cxn ang="0">
                    <a:pos x="234" y="112"/>
                  </a:cxn>
                </a:cxnLst>
                <a:rect l="0" t="0" r="r" b="b"/>
                <a:pathLst>
                  <a:path w="234" h="112">
                    <a:moveTo>
                      <a:pt x="0" y="112"/>
                    </a:moveTo>
                    <a:lnTo>
                      <a:pt x="63" y="112"/>
                    </a:lnTo>
                    <a:lnTo>
                      <a:pt x="111" y="0"/>
                    </a:lnTo>
                    <a:lnTo>
                      <a:pt x="160" y="112"/>
                    </a:lnTo>
                    <a:lnTo>
                      <a:pt x="234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59" name="Line 71"/>
              <p:cNvSpPr>
                <a:spLocks noChangeShapeType="1"/>
              </p:cNvSpPr>
              <p:nvPr/>
            </p:nvSpPr>
            <p:spPr bwMode="auto">
              <a:xfrm>
                <a:off x="4673" y="2199"/>
                <a:ext cx="6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60" name="Line 72"/>
              <p:cNvSpPr>
                <a:spLocks noChangeShapeType="1"/>
              </p:cNvSpPr>
              <p:nvPr/>
            </p:nvSpPr>
            <p:spPr bwMode="auto">
              <a:xfrm>
                <a:off x="4833" y="2199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61" name="Freeform 73"/>
              <p:cNvSpPr>
                <a:spLocks/>
              </p:cNvSpPr>
              <p:nvPr/>
            </p:nvSpPr>
            <p:spPr bwMode="auto">
              <a:xfrm>
                <a:off x="4575" y="2125"/>
                <a:ext cx="98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9" y="0"/>
                  </a:cxn>
                  <a:cxn ang="0">
                    <a:pos x="98" y="112"/>
                  </a:cxn>
                </a:cxnLst>
                <a:rect l="0" t="0" r="r" b="b"/>
                <a:pathLst>
                  <a:path w="98" h="112">
                    <a:moveTo>
                      <a:pt x="0" y="112"/>
                    </a:moveTo>
                    <a:lnTo>
                      <a:pt x="49" y="0"/>
                    </a:lnTo>
                    <a:lnTo>
                      <a:pt x="98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62" name="Freeform 74"/>
              <p:cNvSpPr>
                <a:spLocks/>
              </p:cNvSpPr>
              <p:nvPr/>
            </p:nvSpPr>
            <p:spPr bwMode="auto">
              <a:xfrm>
                <a:off x="4404" y="2125"/>
                <a:ext cx="171" cy="112"/>
              </a:xfrm>
              <a:custGeom>
                <a:avLst/>
                <a:gdLst/>
                <a:ahLst/>
                <a:cxnLst>
                  <a:cxn ang="0">
                    <a:pos x="171" y="112"/>
                  </a:cxn>
                  <a:cxn ang="0">
                    <a:pos x="97" y="112"/>
                  </a:cxn>
                  <a:cxn ang="0">
                    <a:pos x="48" y="0"/>
                  </a:cxn>
                  <a:cxn ang="0">
                    <a:pos x="0" y="112"/>
                  </a:cxn>
                </a:cxnLst>
                <a:rect l="0" t="0" r="r" b="b"/>
                <a:pathLst>
                  <a:path w="171" h="112">
                    <a:moveTo>
                      <a:pt x="171" y="112"/>
                    </a:moveTo>
                    <a:lnTo>
                      <a:pt x="97" y="112"/>
                    </a:lnTo>
                    <a:lnTo>
                      <a:pt x="48" y="0"/>
                    </a:lnTo>
                    <a:lnTo>
                      <a:pt x="0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63" name="Line 75"/>
              <p:cNvSpPr>
                <a:spLocks noChangeShapeType="1"/>
              </p:cNvSpPr>
              <p:nvPr/>
            </p:nvSpPr>
            <p:spPr bwMode="auto">
              <a:xfrm>
                <a:off x="4501" y="2199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64" name="Freeform 76"/>
              <p:cNvSpPr>
                <a:spLocks/>
              </p:cNvSpPr>
              <p:nvPr/>
            </p:nvSpPr>
            <p:spPr bwMode="auto">
              <a:xfrm>
                <a:off x="4907" y="2130"/>
                <a:ext cx="342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8" y="0"/>
                  </a:cxn>
                  <a:cxn ang="0">
                    <a:pos x="97" y="112"/>
                  </a:cxn>
                  <a:cxn ang="0">
                    <a:pos x="171" y="112"/>
                  </a:cxn>
                  <a:cxn ang="0">
                    <a:pos x="219" y="0"/>
                  </a:cxn>
                  <a:cxn ang="0">
                    <a:pos x="268" y="112"/>
                  </a:cxn>
                  <a:cxn ang="0">
                    <a:pos x="342" y="112"/>
                  </a:cxn>
                </a:cxnLst>
                <a:rect l="0" t="0" r="r" b="b"/>
                <a:pathLst>
                  <a:path w="342" h="112">
                    <a:moveTo>
                      <a:pt x="0" y="112"/>
                    </a:moveTo>
                    <a:lnTo>
                      <a:pt x="48" y="0"/>
                    </a:lnTo>
                    <a:lnTo>
                      <a:pt x="97" y="112"/>
                    </a:lnTo>
                    <a:lnTo>
                      <a:pt x="171" y="112"/>
                    </a:lnTo>
                    <a:lnTo>
                      <a:pt x="219" y="0"/>
                    </a:lnTo>
                    <a:lnTo>
                      <a:pt x="268" y="112"/>
                    </a:lnTo>
                    <a:lnTo>
                      <a:pt x="342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65" name="Line 77"/>
              <p:cNvSpPr>
                <a:spLocks noChangeShapeType="1"/>
              </p:cNvSpPr>
              <p:nvPr/>
            </p:nvSpPr>
            <p:spPr bwMode="auto">
              <a:xfrm>
                <a:off x="5004" y="2205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66" name="Line 78"/>
              <p:cNvSpPr>
                <a:spLocks noChangeShapeType="1"/>
              </p:cNvSpPr>
              <p:nvPr/>
            </p:nvSpPr>
            <p:spPr bwMode="auto">
              <a:xfrm>
                <a:off x="5175" y="2205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67" name="Freeform 79"/>
              <p:cNvSpPr>
                <a:spLocks/>
              </p:cNvSpPr>
              <p:nvPr/>
            </p:nvSpPr>
            <p:spPr bwMode="auto">
              <a:xfrm>
                <a:off x="5249" y="2130"/>
                <a:ext cx="195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9" y="0"/>
                  </a:cxn>
                  <a:cxn ang="0">
                    <a:pos x="97" y="112"/>
                  </a:cxn>
                  <a:cxn ang="0">
                    <a:pos x="146" y="0"/>
                  </a:cxn>
                  <a:cxn ang="0">
                    <a:pos x="195" y="112"/>
                  </a:cxn>
                </a:cxnLst>
                <a:rect l="0" t="0" r="r" b="b"/>
                <a:pathLst>
                  <a:path w="195" h="112">
                    <a:moveTo>
                      <a:pt x="0" y="112"/>
                    </a:moveTo>
                    <a:lnTo>
                      <a:pt x="49" y="0"/>
                    </a:lnTo>
                    <a:lnTo>
                      <a:pt x="97" y="112"/>
                    </a:lnTo>
                    <a:lnTo>
                      <a:pt x="146" y="0"/>
                    </a:lnTo>
                    <a:lnTo>
                      <a:pt x="195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68" name="Freeform 80"/>
              <p:cNvSpPr>
                <a:spLocks/>
              </p:cNvSpPr>
              <p:nvPr/>
            </p:nvSpPr>
            <p:spPr bwMode="auto">
              <a:xfrm>
                <a:off x="4575" y="2125"/>
                <a:ext cx="98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9" y="0"/>
                  </a:cxn>
                  <a:cxn ang="0">
                    <a:pos x="98" y="112"/>
                  </a:cxn>
                </a:cxnLst>
                <a:rect l="0" t="0" r="r" b="b"/>
                <a:pathLst>
                  <a:path w="98" h="112">
                    <a:moveTo>
                      <a:pt x="0" y="112"/>
                    </a:moveTo>
                    <a:lnTo>
                      <a:pt x="49" y="0"/>
                    </a:lnTo>
                    <a:lnTo>
                      <a:pt x="98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</p:grpSp>
        <p:sp>
          <p:nvSpPr>
            <p:cNvPr id="140369" name="Rectangle 81"/>
            <p:cNvSpPr>
              <a:spLocks noChangeArrowheads="1"/>
            </p:cNvSpPr>
            <p:nvPr/>
          </p:nvSpPr>
          <p:spPr bwMode="auto">
            <a:xfrm>
              <a:off x="4224" y="2173"/>
              <a:ext cx="181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CH</a:t>
              </a:r>
              <a:r>
                <a:rPr lang="en-US" sz="1100" b="1" baseline="-25000" dirty="0">
                  <a:latin typeface="+mj-lt"/>
                  <a:cs typeface="Times New Roman" pitchFamily="18" charset="0"/>
                </a:rPr>
                <a:t>3</a:t>
              </a:r>
              <a:endParaRPr lang="fr-FR" sz="11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0370" name="Rectangle 82"/>
            <p:cNvSpPr>
              <a:spLocks noChangeArrowheads="1"/>
            </p:cNvSpPr>
            <p:nvPr/>
          </p:nvSpPr>
          <p:spPr bwMode="auto">
            <a:xfrm>
              <a:off x="5384" y="2189"/>
              <a:ext cx="294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COOH</a:t>
              </a:r>
              <a:endParaRPr lang="fr-FR" sz="1100" b="1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193675" y="4179332"/>
            <a:ext cx="2203451" cy="471487"/>
            <a:chOff x="122" y="2327"/>
            <a:chExt cx="1388" cy="297"/>
          </a:xfrm>
        </p:grpSpPr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218" y="2417"/>
              <a:ext cx="1025" cy="115"/>
              <a:chOff x="152" y="2383"/>
              <a:chExt cx="1025" cy="115"/>
            </a:xfrm>
          </p:grpSpPr>
          <p:sp>
            <p:nvSpPr>
              <p:cNvPr id="140373" name="Freeform 85"/>
              <p:cNvSpPr>
                <a:spLocks/>
              </p:cNvSpPr>
              <p:nvPr/>
            </p:nvSpPr>
            <p:spPr bwMode="auto">
              <a:xfrm>
                <a:off x="152" y="2387"/>
                <a:ext cx="48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111"/>
                  </a:cxn>
                  <a:cxn ang="0">
                    <a:pos x="98" y="0"/>
                  </a:cxn>
                  <a:cxn ang="0">
                    <a:pos x="146" y="111"/>
                  </a:cxn>
                  <a:cxn ang="0">
                    <a:pos x="195" y="0"/>
                  </a:cxn>
                  <a:cxn ang="0">
                    <a:pos x="244" y="111"/>
                  </a:cxn>
                  <a:cxn ang="0">
                    <a:pos x="317" y="111"/>
                  </a:cxn>
                  <a:cxn ang="0">
                    <a:pos x="366" y="0"/>
                  </a:cxn>
                  <a:cxn ang="0">
                    <a:pos x="415" y="111"/>
                  </a:cxn>
                  <a:cxn ang="0">
                    <a:pos x="488" y="111"/>
                  </a:cxn>
                </a:cxnLst>
                <a:rect l="0" t="0" r="r" b="b"/>
                <a:pathLst>
                  <a:path w="488" h="111">
                    <a:moveTo>
                      <a:pt x="0" y="0"/>
                    </a:moveTo>
                    <a:lnTo>
                      <a:pt x="49" y="111"/>
                    </a:lnTo>
                    <a:lnTo>
                      <a:pt x="98" y="0"/>
                    </a:lnTo>
                    <a:lnTo>
                      <a:pt x="146" y="111"/>
                    </a:lnTo>
                    <a:lnTo>
                      <a:pt x="195" y="0"/>
                    </a:lnTo>
                    <a:lnTo>
                      <a:pt x="244" y="111"/>
                    </a:lnTo>
                    <a:lnTo>
                      <a:pt x="317" y="111"/>
                    </a:lnTo>
                    <a:lnTo>
                      <a:pt x="366" y="0"/>
                    </a:lnTo>
                    <a:lnTo>
                      <a:pt x="415" y="111"/>
                    </a:lnTo>
                    <a:lnTo>
                      <a:pt x="488" y="111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74" name="Line 86"/>
              <p:cNvSpPr>
                <a:spLocks noChangeShapeType="1"/>
              </p:cNvSpPr>
              <p:nvPr/>
            </p:nvSpPr>
            <p:spPr bwMode="auto">
              <a:xfrm>
                <a:off x="396" y="2458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75" name="Line 87"/>
              <p:cNvSpPr>
                <a:spLocks noChangeShapeType="1"/>
              </p:cNvSpPr>
              <p:nvPr/>
            </p:nvSpPr>
            <p:spPr bwMode="auto">
              <a:xfrm>
                <a:off x="567" y="2458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76" name="Freeform 88"/>
              <p:cNvSpPr>
                <a:spLocks/>
              </p:cNvSpPr>
              <p:nvPr/>
            </p:nvSpPr>
            <p:spPr bwMode="auto">
              <a:xfrm>
                <a:off x="640" y="2387"/>
                <a:ext cx="342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49" y="0"/>
                  </a:cxn>
                  <a:cxn ang="0">
                    <a:pos x="98" y="111"/>
                  </a:cxn>
                  <a:cxn ang="0">
                    <a:pos x="171" y="111"/>
                  </a:cxn>
                  <a:cxn ang="0">
                    <a:pos x="220" y="0"/>
                  </a:cxn>
                  <a:cxn ang="0">
                    <a:pos x="269" y="111"/>
                  </a:cxn>
                  <a:cxn ang="0">
                    <a:pos x="342" y="111"/>
                  </a:cxn>
                </a:cxnLst>
                <a:rect l="0" t="0" r="r" b="b"/>
                <a:pathLst>
                  <a:path w="342" h="111">
                    <a:moveTo>
                      <a:pt x="0" y="111"/>
                    </a:moveTo>
                    <a:lnTo>
                      <a:pt x="49" y="0"/>
                    </a:lnTo>
                    <a:lnTo>
                      <a:pt x="98" y="111"/>
                    </a:lnTo>
                    <a:lnTo>
                      <a:pt x="171" y="111"/>
                    </a:lnTo>
                    <a:lnTo>
                      <a:pt x="220" y="0"/>
                    </a:lnTo>
                    <a:lnTo>
                      <a:pt x="269" y="111"/>
                    </a:lnTo>
                    <a:lnTo>
                      <a:pt x="342" y="111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77" name="Line 89"/>
              <p:cNvSpPr>
                <a:spLocks noChangeShapeType="1"/>
              </p:cNvSpPr>
              <p:nvPr/>
            </p:nvSpPr>
            <p:spPr bwMode="auto">
              <a:xfrm>
                <a:off x="738" y="2458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78" name="Line 90"/>
              <p:cNvSpPr>
                <a:spLocks noChangeShapeType="1"/>
              </p:cNvSpPr>
              <p:nvPr/>
            </p:nvSpPr>
            <p:spPr bwMode="auto">
              <a:xfrm>
                <a:off x="909" y="2458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79" name="Freeform 91"/>
              <p:cNvSpPr>
                <a:spLocks/>
              </p:cNvSpPr>
              <p:nvPr/>
            </p:nvSpPr>
            <p:spPr bwMode="auto">
              <a:xfrm>
                <a:off x="982" y="2383"/>
                <a:ext cx="195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49" y="0"/>
                  </a:cxn>
                  <a:cxn ang="0">
                    <a:pos x="97" y="111"/>
                  </a:cxn>
                  <a:cxn ang="0">
                    <a:pos x="146" y="0"/>
                  </a:cxn>
                  <a:cxn ang="0">
                    <a:pos x="195" y="111"/>
                  </a:cxn>
                </a:cxnLst>
                <a:rect l="0" t="0" r="r" b="b"/>
                <a:pathLst>
                  <a:path w="195" h="111">
                    <a:moveTo>
                      <a:pt x="0" y="111"/>
                    </a:moveTo>
                    <a:lnTo>
                      <a:pt x="49" y="0"/>
                    </a:lnTo>
                    <a:lnTo>
                      <a:pt x="97" y="111"/>
                    </a:lnTo>
                    <a:lnTo>
                      <a:pt x="146" y="0"/>
                    </a:lnTo>
                    <a:lnTo>
                      <a:pt x="195" y="111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</p:grpSp>
        <p:sp>
          <p:nvSpPr>
            <p:cNvPr id="140380" name="Rectangle 92"/>
            <p:cNvSpPr>
              <a:spLocks noChangeArrowheads="1"/>
            </p:cNvSpPr>
            <p:nvPr/>
          </p:nvSpPr>
          <p:spPr bwMode="auto">
            <a:xfrm>
              <a:off x="122" y="2327"/>
              <a:ext cx="181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CH</a:t>
              </a:r>
              <a:r>
                <a:rPr lang="en-US" sz="1100" b="1" baseline="-25000" dirty="0">
                  <a:latin typeface="+mj-lt"/>
                  <a:cs typeface="Times New Roman" pitchFamily="18" charset="0"/>
                </a:rPr>
                <a:t>3</a:t>
              </a:r>
              <a:endParaRPr lang="fr-FR" sz="11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0381" name="Rectangle 93"/>
            <p:cNvSpPr>
              <a:spLocks noChangeArrowheads="1"/>
            </p:cNvSpPr>
            <p:nvPr/>
          </p:nvSpPr>
          <p:spPr bwMode="auto">
            <a:xfrm>
              <a:off x="1216" y="2517"/>
              <a:ext cx="294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COOH</a:t>
              </a:r>
              <a:endParaRPr lang="fr-FR" sz="1100" b="1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42873" y="5750973"/>
            <a:ext cx="2400301" cy="333375"/>
            <a:chOff x="60" y="3266"/>
            <a:chExt cx="1512" cy="210"/>
          </a:xfrm>
        </p:grpSpPr>
        <p:sp>
          <p:nvSpPr>
            <p:cNvPr id="140383" name="Freeform 95"/>
            <p:cNvSpPr>
              <a:spLocks/>
            </p:cNvSpPr>
            <p:nvPr/>
          </p:nvSpPr>
          <p:spPr bwMode="auto">
            <a:xfrm>
              <a:off x="156" y="3364"/>
              <a:ext cx="488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112"/>
                </a:cxn>
                <a:cxn ang="0">
                  <a:pos x="98" y="0"/>
                </a:cxn>
                <a:cxn ang="0">
                  <a:pos x="146" y="112"/>
                </a:cxn>
                <a:cxn ang="0">
                  <a:pos x="195" y="0"/>
                </a:cxn>
                <a:cxn ang="0">
                  <a:pos x="244" y="112"/>
                </a:cxn>
                <a:cxn ang="0">
                  <a:pos x="317" y="112"/>
                </a:cxn>
                <a:cxn ang="0">
                  <a:pos x="366" y="0"/>
                </a:cxn>
                <a:cxn ang="0">
                  <a:pos x="415" y="112"/>
                </a:cxn>
                <a:cxn ang="0">
                  <a:pos x="488" y="112"/>
                </a:cxn>
              </a:cxnLst>
              <a:rect l="0" t="0" r="r" b="b"/>
              <a:pathLst>
                <a:path w="488" h="112">
                  <a:moveTo>
                    <a:pt x="0" y="0"/>
                  </a:moveTo>
                  <a:lnTo>
                    <a:pt x="49" y="112"/>
                  </a:lnTo>
                  <a:lnTo>
                    <a:pt x="98" y="0"/>
                  </a:lnTo>
                  <a:lnTo>
                    <a:pt x="146" y="112"/>
                  </a:lnTo>
                  <a:lnTo>
                    <a:pt x="195" y="0"/>
                  </a:lnTo>
                  <a:lnTo>
                    <a:pt x="244" y="112"/>
                  </a:lnTo>
                  <a:lnTo>
                    <a:pt x="317" y="112"/>
                  </a:lnTo>
                  <a:lnTo>
                    <a:pt x="366" y="0"/>
                  </a:lnTo>
                  <a:lnTo>
                    <a:pt x="415" y="112"/>
                  </a:lnTo>
                  <a:lnTo>
                    <a:pt x="488" y="11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84" name="Line 96"/>
            <p:cNvSpPr>
              <a:spLocks noChangeShapeType="1"/>
            </p:cNvSpPr>
            <p:nvPr/>
          </p:nvSpPr>
          <p:spPr bwMode="auto">
            <a:xfrm>
              <a:off x="400" y="3439"/>
              <a:ext cx="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85" name="Line 97"/>
            <p:cNvSpPr>
              <a:spLocks noChangeShapeType="1"/>
            </p:cNvSpPr>
            <p:nvPr/>
          </p:nvSpPr>
          <p:spPr bwMode="auto">
            <a:xfrm>
              <a:off x="571" y="3439"/>
              <a:ext cx="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86" name="Freeform 98"/>
            <p:cNvSpPr>
              <a:spLocks/>
            </p:cNvSpPr>
            <p:nvPr/>
          </p:nvSpPr>
          <p:spPr bwMode="auto">
            <a:xfrm>
              <a:off x="644" y="3364"/>
              <a:ext cx="342" cy="112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49" y="0"/>
                </a:cxn>
                <a:cxn ang="0">
                  <a:pos x="98" y="112"/>
                </a:cxn>
                <a:cxn ang="0">
                  <a:pos x="171" y="112"/>
                </a:cxn>
                <a:cxn ang="0">
                  <a:pos x="220" y="0"/>
                </a:cxn>
                <a:cxn ang="0">
                  <a:pos x="269" y="112"/>
                </a:cxn>
                <a:cxn ang="0">
                  <a:pos x="342" y="112"/>
                </a:cxn>
              </a:cxnLst>
              <a:rect l="0" t="0" r="r" b="b"/>
              <a:pathLst>
                <a:path w="342" h="112">
                  <a:moveTo>
                    <a:pt x="0" y="112"/>
                  </a:moveTo>
                  <a:lnTo>
                    <a:pt x="49" y="0"/>
                  </a:lnTo>
                  <a:lnTo>
                    <a:pt x="98" y="112"/>
                  </a:lnTo>
                  <a:lnTo>
                    <a:pt x="171" y="112"/>
                  </a:lnTo>
                  <a:lnTo>
                    <a:pt x="220" y="0"/>
                  </a:lnTo>
                  <a:lnTo>
                    <a:pt x="269" y="112"/>
                  </a:lnTo>
                  <a:lnTo>
                    <a:pt x="342" y="11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87" name="Line 99"/>
            <p:cNvSpPr>
              <a:spLocks noChangeShapeType="1"/>
            </p:cNvSpPr>
            <p:nvPr/>
          </p:nvSpPr>
          <p:spPr bwMode="auto">
            <a:xfrm>
              <a:off x="742" y="3439"/>
              <a:ext cx="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88" name="Line 100"/>
            <p:cNvSpPr>
              <a:spLocks noChangeShapeType="1"/>
            </p:cNvSpPr>
            <p:nvPr/>
          </p:nvSpPr>
          <p:spPr bwMode="auto">
            <a:xfrm>
              <a:off x="913" y="3439"/>
              <a:ext cx="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89" name="Freeform 101"/>
            <p:cNvSpPr>
              <a:spLocks/>
            </p:cNvSpPr>
            <p:nvPr/>
          </p:nvSpPr>
          <p:spPr bwMode="auto">
            <a:xfrm>
              <a:off x="986" y="3364"/>
              <a:ext cx="171" cy="112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49" y="0"/>
                </a:cxn>
                <a:cxn ang="0">
                  <a:pos x="98" y="112"/>
                </a:cxn>
                <a:cxn ang="0">
                  <a:pos x="171" y="112"/>
                </a:cxn>
              </a:cxnLst>
              <a:rect l="0" t="0" r="r" b="b"/>
              <a:pathLst>
                <a:path w="171" h="112">
                  <a:moveTo>
                    <a:pt x="0" y="112"/>
                  </a:moveTo>
                  <a:lnTo>
                    <a:pt x="49" y="0"/>
                  </a:lnTo>
                  <a:lnTo>
                    <a:pt x="98" y="112"/>
                  </a:lnTo>
                  <a:lnTo>
                    <a:pt x="171" y="11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90" name="Line 102"/>
            <p:cNvSpPr>
              <a:spLocks noChangeShapeType="1"/>
            </p:cNvSpPr>
            <p:nvPr/>
          </p:nvSpPr>
          <p:spPr bwMode="auto">
            <a:xfrm>
              <a:off x="1084" y="3439"/>
              <a:ext cx="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91" name="Freeform 103"/>
            <p:cNvSpPr>
              <a:spLocks/>
            </p:cNvSpPr>
            <p:nvPr/>
          </p:nvSpPr>
          <p:spPr bwMode="auto">
            <a:xfrm>
              <a:off x="1157" y="3364"/>
              <a:ext cx="146" cy="112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49" y="0"/>
                </a:cxn>
                <a:cxn ang="0">
                  <a:pos x="97" y="112"/>
                </a:cxn>
                <a:cxn ang="0">
                  <a:pos x="146" y="0"/>
                </a:cxn>
              </a:cxnLst>
              <a:rect l="0" t="0" r="r" b="b"/>
              <a:pathLst>
                <a:path w="146" h="112">
                  <a:moveTo>
                    <a:pt x="0" y="112"/>
                  </a:moveTo>
                  <a:lnTo>
                    <a:pt x="49" y="0"/>
                  </a:lnTo>
                  <a:lnTo>
                    <a:pt x="97" y="112"/>
                  </a:lnTo>
                  <a:lnTo>
                    <a:pt x="14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0392" name="Rectangle 104"/>
            <p:cNvSpPr>
              <a:spLocks noChangeArrowheads="1"/>
            </p:cNvSpPr>
            <p:nvPr/>
          </p:nvSpPr>
          <p:spPr bwMode="auto">
            <a:xfrm>
              <a:off x="60" y="3266"/>
              <a:ext cx="181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CH</a:t>
              </a:r>
              <a:r>
                <a:rPr lang="en-US" sz="1100" b="1" baseline="-25000" dirty="0">
                  <a:latin typeface="+mj-lt"/>
                  <a:cs typeface="Times New Roman" pitchFamily="18" charset="0"/>
                </a:rPr>
                <a:t>3</a:t>
              </a:r>
              <a:endParaRPr lang="fr-FR" sz="11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0393" name="Rectangle 105"/>
            <p:cNvSpPr>
              <a:spLocks noChangeArrowheads="1"/>
            </p:cNvSpPr>
            <p:nvPr/>
          </p:nvSpPr>
          <p:spPr bwMode="auto">
            <a:xfrm>
              <a:off x="1278" y="3277"/>
              <a:ext cx="294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COOH</a:t>
              </a:r>
              <a:endParaRPr lang="fr-FR" sz="1100" b="1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6943755" y="940812"/>
            <a:ext cx="2057401" cy="315912"/>
            <a:chOff x="4303" y="476"/>
            <a:chExt cx="1296" cy="199"/>
          </a:xfrm>
        </p:grpSpPr>
        <p:grpSp>
          <p:nvGrpSpPr>
            <p:cNvPr id="11" name="Group 107"/>
            <p:cNvGrpSpPr>
              <a:grpSpLocks/>
            </p:cNvGrpSpPr>
            <p:nvPr/>
          </p:nvGrpSpPr>
          <p:grpSpPr bwMode="auto">
            <a:xfrm>
              <a:off x="4429" y="476"/>
              <a:ext cx="893" cy="112"/>
              <a:chOff x="4404" y="476"/>
              <a:chExt cx="893" cy="112"/>
            </a:xfrm>
          </p:grpSpPr>
          <p:sp>
            <p:nvSpPr>
              <p:cNvPr id="140396" name="Freeform 108"/>
              <p:cNvSpPr>
                <a:spLocks/>
              </p:cNvSpPr>
              <p:nvPr/>
            </p:nvSpPr>
            <p:spPr bwMode="auto">
              <a:xfrm>
                <a:off x="4672" y="476"/>
                <a:ext cx="625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63" y="112"/>
                  </a:cxn>
                  <a:cxn ang="0">
                    <a:pos x="112" y="0"/>
                  </a:cxn>
                  <a:cxn ang="0">
                    <a:pos x="161" y="112"/>
                  </a:cxn>
                  <a:cxn ang="0">
                    <a:pos x="234" y="112"/>
                  </a:cxn>
                  <a:cxn ang="0">
                    <a:pos x="283" y="0"/>
                  </a:cxn>
                  <a:cxn ang="0">
                    <a:pos x="332" y="112"/>
                  </a:cxn>
                  <a:cxn ang="0">
                    <a:pos x="381" y="0"/>
                  </a:cxn>
                  <a:cxn ang="0">
                    <a:pos x="429" y="112"/>
                  </a:cxn>
                  <a:cxn ang="0">
                    <a:pos x="478" y="0"/>
                  </a:cxn>
                  <a:cxn ang="0">
                    <a:pos x="527" y="112"/>
                  </a:cxn>
                  <a:cxn ang="0">
                    <a:pos x="576" y="0"/>
                  </a:cxn>
                  <a:cxn ang="0">
                    <a:pos x="625" y="112"/>
                  </a:cxn>
                </a:cxnLst>
                <a:rect l="0" t="0" r="r" b="b"/>
                <a:pathLst>
                  <a:path w="625" h="112">
                    <a:moveTo>
                      <a:pt x="0" y="112"/>
                    </a:moveTo>
                    <a:lnTo>
                      <a:pt x="63" y="112"/>
                    </a:lnTo>
                    <a:lnTo>
                      <a:pt x="112" y="0"/>
                    </a:lnTo>
                    <a:lnTo>
                      <a:pt x="161" y="112"/>
                    </a:lnTo>
                    <a:lnTo>
                      <a:pt x="234" y="112"/>
                    </a:lnTo>
                    <a:lnTo>
                      <a:pt x="283" y="0"/>
                    </a:lnTo>
                    <a:lnTo>
                      <a:pt x="332" y="112"/>
                    </a:lnTo>
                    <a:lnTo>
                      <a:pt x="381" y="0"/>
                    </a:lnTo>
                    <a:lnTo>
                      <a:pt x="429" y="112"/>
                    </a:lnTo>
                    <a:lnTo>
                      <a:pt x="478" y="0"/>
                    </a:lnTo>
                    <a:lnTo>
                      <a:pt x="527" y="112"/>
                    </a:lnTo>
                    <a:lnTo>
                      <a:pt x="576" y="0"/>
                    </a:lnTo>
                    <a:lnTo>
                      <a:pt x="625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97" name="Line 109"/>
              <p:cNvSpPr>
                <a:spLocks noChangeShapeType="1"/>
              </p:cNvSpPr>
              <p:nvPr/>
            </p:nvSpPr>
            <p:spPr bwMode="auto">
              <a:xfrm>
                <a:off x="4672" y="551"/>
                <a:ext cx="6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98" name="Line 110"/>
              <p:cNvSpPr>
                <a:spLocks noChangeShapeType="1"/>
              </p:cNvSpPr>
              <p:nvPr/>
            </p:nvSpPr>
            <p:spPr bwMode="auto">
              <a:xfrm>
                <a:off x="4833" y="551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399" name="Freeform 111"/>
              <p:cNvSpPr>
                <a:spLocks/>
              </p:cNvSpPr>
              <p:nvPr/>
            </p:nvSpPr>
            <p:spPr bwMode="auto">
              <a:xfrm>
                <a:off x="4575" y="476"/>
                <a:ext cx="97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8" y="0"/>
                  </a:cxn>
                  <a:cxn ang="0">
                    <a:pos x="97" y="112"/>
                  </a:cxn>
                </a:cxnLst>
                <a:rect l="0" t="0" r="r" b="b"/>
                <a:pathLst>
                  <a:path w="97" h="112">
                    <a:moveTo>
                      <a:pt x="0" y="112"/>
                    </a:moveTo>
                    <a:lnTo>
                      <a:pt x="48" y="0"/>
                    </a:lnTo>
                    <a:lnTo>
                      <a:pt x="97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00" name="Freeform 112"/>
              <p:cNvSpPr>
                <a:spLocks/>
              </p:cNvSpPr>
              <p:nvPr/>
            </p:nvSpPr>
            <p:spPr bwMode="auto">
              <a:xfrm>
                <a:off x="4404" y="476"/>
                <a:ext cx="171" cy="112"/>
              </a:xfrm>
              <a:custGeom>
                <a:avLst/>
                <a:gdLst/>
                <a:ahLst/>
                <a:cxnLst>
                  <a:cxn ang="0">
                    <a:pos x="171" y="112"/>
                  </a:cxn>
                  <a:cxn ang="0">
                    <a:pos x="97" y="112"/>
                  </a:cxn>
                  <a:cxn ang="0">
                    <a:pos x="48" y="0"/>
                  </a:cxn>
                  <a:cxn ang="0">
                    <a:pos x="0" y="112"/>
                  </a:cxn>
                </a:cxnLst>
                <a:rect l="0" t="0" r="r" b="b"/>
                <a:pathLst>
                  <a:path w="171" h="112">
                    <a:moveTo>
                      <a:pt x="171" y="112"/>
                    </a:moveTo>
                    <a:lnTo>
                      <a:pt x="97" y="112"/>
                    </a:lnTo>
                    <a:lnTo>
                      <a:pt x="48" y="0"/>
                    </a:lnTo>
                    <a:lnTo>
                      <a:pt x="0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01" name="Line 113"/>
              <p:cNvSpPr>
                <a:spLocks noChangeShapeType="1"/>
              </p:cNvSpPr>
              <p:nvPr/>
            </p:nvSpPr>
            <p:spPr bwMode="auto">
              <a:xfrm>
                <a:off x="4501" y="551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02" name="Freeform 114"/>
              <p:cNvSpPr>
                <a:spLocks/>
              </p:cNvSpPr>
              <p:nvPr/>
            </p:nvSpPr>
            <p:spPr bwMode="auto">
              <a:xfrm>
                <a:off x="4575" y="476"/>
                <a:ext cx="97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8" y="0"/>
                  </a:cxn>
                  <a:cxn ang="0">
                    <a:pos x="97" y="112"/>
                  </a:cxn>
                </a:cxnLst>
                <a:rect l="0" t="0" r="r" b="b"/>
                <a:pathLst>
                  <a:path w="97" h="112">
                    <a:moveTo>
                      <a:pt x="0" y="112"/>
                    </a:moveTo>
                    <a:lnTo>
                      <a:pt x="48" y="0"/>
                    </a:lnTo>
                    <a:lnTo>
                      <a:pt x="97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</p:grpSp>
        <p:sp>
          <p:nvSpPr>
            <p:cNvPr id="140403" name="Rectangle 115"/>
            <p:cNvSpPr>
              <a:spLocks noChangeArrowheads="1"/>
            </p:cNvSpPr>
            <p:nvPr/>
          </p:nvSpPr>
          <p:spPr bwMode="auto">
            <a:xfrm>
              <a:off x="4303" y="560"/>
              <a:ext cx="181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CH</a:t>
              </a:r>
              <a:r>
                <a:rPr lang="en-US" sz="1100" b="1" baseline="-25000" dirty="0">
                  <a:latin typeface="+mj-lt"/>
                  <a:cs typeface="Times New Roman" pitchFamily="18" charset="0"/>
                </a:rPr>
                <a:t>3</a:t>
              </a:r>
              <a:endParaRPr lang="fr-FR" sz="11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0404" name="Rectangle 116"/>
            <p:cNvSpPr>
              <a:spLocks noChangeArrowheads="1"/>
            </p:cNvSpPr>
            <p:nvPr/>
          </p:nvSpPr>
          <p:spPr bwMode="auto">
            <a:xfrm>
              <a:off x="5305" y="568"/>
              <a:ext cx="294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COOH</a:t>
              </a:r>
              <a:endParaRPr lang="fr-FR" sz="1100" b="1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6527830" y="5655720"/>
            <a:ext cx="2473326" cy="457200"/>
            <a:chOff x="4184" y="3240"/>
            <a:chExt cx="1558" cy="288"/>
          </a:xfrm>
        </p:grpSpPr>
        <p:grpSp>
          <p:nvGrpSpPr>
            <p:cNvPr id="13" name="Group 118"/>
            <p:cNvGrpSpPr>
              <a:grpSpLocks/>
            </p:cNvGrpSpPr>
            <p:nvPr/>
          </p:nvGrpSpPr>
          <p:grpSpPr bwMode="auto">
            <a:xfrm>
              <a:off x="4308" y="3326"/>
              <a:ext cx="1161" cy="118"/>
              <a:chOff x="4308" y="3326"/>
              <a:chExt cx="1161" cy="118"/>
            </a:xfrm>
          </p:grpSpPr>
          <p:sp>
            <p:nvSpPr>
              <p:cNvPr id="140407" name="Freeform 119"/>
              <p:cNvSpPr>
                <a:spLocks/>
              </p:cNvSpPr>
              <p:nvPr/>
            </p:nvSpPr>
            <p:spPr bwMode="auto">
              <a:xfrm>
                <a:off x="4576" y="3326"/>
                <a:ext cx="234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63" y="112"/>
                  </a:cxn>
                  <a:cxn ang="0">
                    <a:pos x="112" y="0"/>
                  </a:cxn>
                  <a:cxn ang="0">
                    <a:pos x="161" y="112"/>
                  </a:cxn>
                  <a:cxn ang="0">
                    <a:pos x="234" y="112"/>
                  </a:cxn>
                </a:cxnLst>
                <a:rect l="0" t="0" r="r" b="b"/>
                <a:pathLst>
                  <a:path w="234" h="112">
                    <a:moveTo>
                      <a:pt x="0" y="112"/>
                    </a:moveTo>
                    <a:lnTo>
                      <a:pt x="63" y="112"/>
                    </a:lnTo>
                    <a:lnTo>
                      <a:pt x="112" y="0"/>
                    </a:lnTo>
                    <a:lnTo>
                      <a:pt x="161" y="112"/>
                    </a:lnTo>
                    <a:lnTo>
                      <a:pt x="234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08" name="Line 120"/>
              <p:cNvSpPr>
                <a:spLocks noChangeShapeType="1"/>
              </p:cNvSpPr>
              <p:nvPr/>
            </p:nvSpPr>
            <p:spPr bwMode="auto">
              <a:xfrm>
                <a:off x="4576" y="3401"/>
                <a:ext cx="6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09" name="Line 121"/>
              <p:cNvSpPr>
                <a:spLocks noChangeShapeType="1"/>
              </p:cNvSpPr>
              <p:nvPr/>
            </p:nvSpPr>
            <p:spPr bwMode="auto">
              <a:xfrm>
                <a:off x="4737" y="3401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10" name="Freeform 122"/>
              <p:cNvSpPr>
                <a:spLocks/>
              </p:cNvSpPr>
              <p:nvPr/>
            </p:nvSpPr>
            <p:spPr bwMode="auto">
              <a:xfrm>
                <a:off x="4479" y="3326"/>
                <a:ext cx="97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8" y="0"/>
                  </a:cxn>
                  <a:cxn ang="0">
                    <a:pos x="97" y="112"/>
                  </a:cxn>
                </a:cxnLst>
                <a:rect l="0" t="0" r="r" b="b"/>
                <a:pathLst>
                  <a:path w="97" h="112">
                    <a:moveTo>
                      <a:pt x="0" y="112"/>
                    </a:moveTo>
                    <a:lnTo>
                      <a:pt x="48" y="0"/>
                    </a:lnTo>
                    <a:lnTo>
                      <a:pt x="97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11" name="Freeform 123"/>
              <p:cNvSpPr>
                <a:spLocks/>
              </p:cNvSpPr>
              <p:nvPr/>
            </p:nvSpPr>
            <p:spPr bwMode="auto">
              <a:xfrm>
                <a:off x="4308" y="3326"/>
                <a:ext cx="171" cy="112"/>
              </a:xfrm>
              <a:custGeom>
                <a:avLst/>
                <a:gdLst/>
                <a:ahLst/>
                <a:cxnLst>
                  <a:cxn ang="0">
                    <a:pos x="171" y="112"/>
                  </a:cxn>
                  <a:cxn ang="0">
                    <a:pos x="97" y="112"/>
                  </a:cxn>
                  <a:cxn ang="0">
                    <a:pos x="48" y="0"/>
                  </a:cxn>
                  <a:cxn ang="0">
                    <a:pos x="0" y="112"/>
                  </a:cxn>
                </a:cxnLst>
                <a:rect l="0" t="0" r="r" b="b"/>
                <a:pathLst>
                  <a:path w="171" h="112">
                    <a:moveTo>
                      <a:pt x="171" y="112"/>
                    </a:moveTo>
                    <a:lnTo>
                      <a:pt x="97" y="112"/>
                    </a:lnTo>
                    <a:lnTo>
                      <a:pt x="48" y="0"/>
                    </a:lnTo>
                    <a:lnTo>
                      <a:pt x="0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12" name="Line 124"/>
              <p:cNvSpPr>
                <a:spLocks noChangeShapeType="1"/>
              </p:cNvSpPr>
              <p:nvPr/>
            </p:nvSpPr>
            <p:spPr bwMode="auto">
              <a:xfrm>
                <a:off x="4405" y="3401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13" name="Freeform 125"/>
              <p:cNvSpPr>
                <a:spLocks/>
              </p:cNvSpPr>
              <p:nvPr/>
            </p:nvSpPr>
            <p:spPr bwMode="auto">
              <a:xfrm>
                <a:off x="4810" y="3331"/>
                <a:ext cx="342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49" y="0"/>
                  </a:cxn>
                  <a:cxn ang="0">
                    <a:pos x="98" y="113"/>
                  </a:cxn>
                  <a:cxn ang="0">
                    <a:pos x="171" y="113"/>
                  </a:cxn>
                  <a:cxn ang="0">
                    <a:pos x="220" y="0"/>
                  </a:cxn>
                  <a:cxn ang="0">
                    <a:pos x="269" y="113"/>
                  </a:cxn>
                  <a:cxn ang="0">
                    <a:pos x="342" y="113"/>
                  </a:cxn>
                </a:cxnLst>
                <a:rect l="0" t="0" r="r" b="b"/>
                <a:pathLst>
                  <a:path w="342" h="113">
                    <a:moveTo>
                      <a:pt x="0" y="113"/>
                    </a:moveTo>
                    <a:lnTo>
                      <a:pt x="49" y="0"/>
                    </a:lnTo>
                    <a:lnTo>
                      <a:pt x="98" y="113"/>
                    </a:lnTo>
                    <a:lnTo>
                      <a:pt x="171" y="113"/>
                    </a:lnTo>
                    <a:lnTo>
                      <a:pt x="220" y="0"/>
                    </a:lnTo>
                    <a:lnTo>
                      <a:pt x="269" y="113"/>
                    </a:lnTo>
                    <a:lnTo>
                      <a:pt x="342" y="113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14" name="Line 126"/>
              <p:cNvSpPr>
                <a:spLocks noChangeShapeType="1"/>
              </p:cNvSpPr>
              <p:nvPr/>
            </p:nvSpPr>
            <p:spPr bwMode="auto">
              <a:xfrm>
                <a:off x="4908" y="3406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15" name="Line 127"/>
              <p:cNvSpPr>
                <a:spLocks noChangeShapeType="1"/>
              </p:cNvSpPr>
              <p:nvPr/>
            </p:nvSpPr>
            <p:spPr bwMode="auto">
              <a:xfrm>
                <a:off x="5079" y="3406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16" name="Freeform 128"/>
              <p:cNvSpPr>
                <a:spLocks/>
              </p:cNvSpPr>
              <p:nvPr/>
            </p:nvSpPr>
            <p:spPr bwMode="auto">
              <a:xfrm>
                <a:off x="5152" y="3331"/>
                <a:ext cx="171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49" y="0"/>
                  </a:cxn>
                  <a:cxn ang="0">
                    <a:pos x="98" y="113"/>
                  </a:cxn>
                  <a:cxn ang="0">
                    <a:pos x="171" y="113"/>
                  </a:cxn>
                </a:cxnLst>
                <a:rect l="0" t="0" r="r" b="b"/>
                <a:pathLst>
                  <a:path w="171" h="113">
                    <a:moveTo>
                      <a:pt x="0" y="113"/>
                    </a:moveTo>
                    <a:lnTo>
                      <a:pt x="49" y="0"/>
                    </a:lnTo>
                    <a:lnTo>
                      <a:pt x="98" y="113"/>
                    </a:lnTo>
                    <a:lnTo>
                      <a:pt x="171" y="113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17" name="Line 129"/>
              <p:cNvSpPr>
                <a:spLocks noChangeShapeType="1"/>
              </p:cNvSpPr>
              <p:nvPr/>
            </p:nvSpPr>
            <p:spPr bwMode="auto">
              <a:xfrm>
                <a:off x="5250" y="3406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18" name="Freeform 130"/>
              <p:cNvSpPr>
                <a:spLocks/>
              </p:cNvSpPr>
              <p:nvPr/>
            </p:nvSpPr>
            <p:spPr bwMode="auto">
              <a:xfrm>
                <a:off x="5323" y="3331"/>
                <a:ext cx="146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49" y="0"/>
                  </a:cxn>
                  <a:cxn ang="0">
                    <a:pos x="97" y="113"/>
                  </a:cxn>
                  <a:cxn ang="0">
                    <a:pos x="146" y="0"/>
                  </a:cxn>
                </a:cxnLst>
                <a:rect l="0" t="0" r="r" b="b"/>
                <a:pathLst>
                  <a:path w="146" h="113">
                    <a:moveTo>
                      <a:pt x="0" y="113"/>
                    </a:moveTo>
                    <a:lnTo>
                      <a:pt x="49" y="0"/>
                    </a:lnTo>
                    <a:lnTo>
                      <a:pt x="97" y="113"/>
                    </a:lnTo>
                    <a:lnTo>
                      <a:pt x="14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19" name="Line 131"/>
              <p:cNvSpPr>
                <a:spLocks noChangeShapeType="1"/>
              </p:cNvSpPr>
              <p:nvPr/>
            </p:nvSpPr>
            <p:spPr bwMode="auto">
              <a:xfrm>
                <a:off x="4737" y="3401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0420" name="Line 132"/>
              <p:cNvSpPr>
                <a:spLocks noChangeShapeType="1"/>
              </p:cNvSpPr>
              <p:nvPr/>
            </p:nvSpPr>
            <p:spPr bwMode="auto">
              <a:xfrm>
                <a:off x="4737" y="3401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</p:grpSp>
        <p:sp>
          <p:nvSpPr>
            <p:cNvPr id="140421" name="Rectangle 133"/>
            <p:cNvSpPr>
              <a:spLocks noChangeArrowheads="1"/>
            </p:cNvSpPr>
            <p:nvPr/>
          </p:nvSpPr>
          <p:spPr bwMode="auto">
            <a:xfrm>
              <a:off x="5448" y="3240"/>
              <a:ext cx="294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COOH</a:t>
              </a:r>
              <a:endParaRPr lang="fr-FR" sz="11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0422" name="Rectangle 134"/>
            <p:cNvSpPr>
              <a:spLocks noChangeArrowheads="1"/>
            </p:cNvSpPr>
            <p:nvPr/>
          </p:nvSpPr>
          <p:spPr bwMode="auto">
            <a:xfrm>
              <a:off x="4184" y="3421"/>
              <a:ext cx="181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>
                  <a:latin typeface="+mj-lt"/>
                  <a:cs typeface="Times New Roman" pitchFamily="18" charset="0"/>
                </a:rPr>
                <a:t>CH</a:t>
              </a:r>
              <a:r>
                <a:rPr lang="en-US" sz="1100" b="1" baseline="-25000">
                  <a:latin typeface="+mj-lt"/>
                  <a:cs typeface="Times New Roman" pitchFamily="18" charset="0"/>
                </a:rPr>
                <a:t>3</a:t>
              </a:r>
              <a:endParaRPr lang="fr-FR" sz="1100" b="1" baseline="-250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0423" name="Line 135"/>
          <p:cNvSpPr>
            <a:spLocks noChangeShapeType="1"/>
          </p:cNvSpPr>
          <p:nvPr/>
        </p:nvSpPr>
        <p:spPr bwMode="auto">
          <a:xfrm>
            <a:off x="3048000" y="168060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24" name="Line 136"/>
          <p:cNvSpPr>
            <a:spLocks noChangeShapeType="1"/>
          </p:cNvSpPr>
          <p:nvPr/>
        </p:nvSpPr>
        <p:spPr bwMode="auto">
          <a:xfrm>
            <a:off x="3048000" y="222035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25" name="Line 137"/>
          <p:cNvSpPr>
            <a:spLocks noChangeShapeType="1"/>
          </p:cNvSpPr>
          <p:nvPr/>
        </p:nvSpPr>
        <p:spPr bwMode="auto">
          <a:xfrm>
            <a:off x="6115050" y="171870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26" name="Line 138"/>
          <p:cNvSpPr>
            <a:spLocks noChangeShapeType="1"/>
          </p:cNvSpPr>
          <p:nvPr/>
        </p:nvSpPr>
        <p:spPr bwMode="auto">
          <a:xfrm>
            <a:off x="6115050" y="2258457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27" name="Line 139"/>
          <p:cNvSpPr>
            <a:spLocks noChangeShapeType="1"/>
          </p:cNvSpPr>
          <p:nvPr/>
        </p:nvSpPr>
        <p:spPr bwMode="auto">
          <a:xfrm>
            <a:off x="3048000" y="3368119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28" name="Line 140"/>
          <p:cNvSpPr>
            <a:spLocks noChangeShapeType="1"/>
          </p:cNvSpPr>
          <p:nvPr/>
        </p:nvSpPr>
        <p:spPr bwMode="auto">
          <a:xfrm>
            <a:off x="3048000" y="4473019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29" name="Line 141"/>
          <p:cNvSpPr>
            <a:spLocks noChangeShapeType="1"/>
          </p:cNvSpPr>
          <p:nvPr/>
        </p:nvSpPr>
        <p:spPr bwMode="auto">
          <a:xfrm>
            <a:off x="6115050" y="4498419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30" name="Line 142"/>
          <p:cNvSpPr>
            <a:spLocks noChangeShapeType="1"/>
          </p:cNvSpPr>
          <p:nvPr/>
        </p:nvSpPr>
        <p:spPr bwMode="auto">
          <a:xfrm>
            <a:off x="6115050" y="3269694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31" name="Line 143"/>
          <p:cNvSpPr>
            <a:spLocks noChangeShapeType="1"/>
          </p:cNvSpPr>
          <p:nvPr/>
        </p:nvSpPr>
        <p:spPr bwMode="auto">
          <a:xfrm>
            <a:off x="3048000" y="5057219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32" name="Line 144"/>
          <p:cNvSpPr>
            <a:spLocks noChangeShapeType="1"/>
          </p:cNvSpPr>
          <p:nvPr/>
        </p:nvSpPr>
        <p:spPr bwMode="auto">
          <a:xfrm>
            <a:off x="6115050" y="5057219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33" name="Freeform 145"/>
          <p:cNvSpPr>
            <a:spLocks/>
          </p:cNvSpPr>
          <p:nvPr/>
        </p:nvSpPr>
        <p:spPr bwMode="auto">
          <a:xfrm flipH="1">
            <a:off x="6215074" y="4434919"/>
            <a:ext cx="1000132" cy="533400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432" y="240"/>
              </a:cxn>
              <a:cxn ang="0">
                <a:pos x="0" y="336"/>
              </a:cxn>
            </a:cxnLst>
            <a:rect l="0" t="0" r="r" b="b"/>
            <a:pathLst>
              <a:path w="720" h="336">
                <a:moveTo>
                  <a:pt x="720" y="0"/>
                </a:moveTo>
                <a:cubicBezTo>
                  <a:pt x="636" y="92"/>
                  <a:pt x="552" y="184"/>
                  <a:pt x="432" y="240"/>
                </a:cubicBezTo>
                <a:cubicBezTo>
                  <a:pt x="312" y="296"/>
                  <a:pt x="156" y="316"/>
                  <a:pt x="0" y="3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34" name="Oval 146"/>
          <p:cNvSpPr>
            <a:spLocks noChangeAspect="1" noChangeArrowheads="1"/>
          </p:cNvSpPr>
          <p:nvPr/>
        </p:nvSpPr>
        <p:spPr bwMode="auto">
          <a:xfrm>
            <a:off x="2513013" y="2614057"/>
            <a:ext cx="1112837" cy="48577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35" name="Rectangle 147"/>
          <p:cNvSpPr>
            <a:spLocks noChangeArrowheads="1"/>
          </p:cNvSpPr>
          <p:nvPr/>
        </p:nvSpPr>
        <p:spPr bwMode="auto">
          <a:xfrm>
            <a:off x="2643174" y="2735515"/>
            <a:ext cx="897682" cy="2769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  <a:cs typeface="Times New Roman" pitchFamily="18" charset="0"/>
              </a:rPr>
              <a:t>20:3 </a:t>
            </a:r>
            <a:r>
              <a:rPr lang="en-US" b="1" i="1" dirty="0" smtClean="0">
                <a:latin typeface="+mj-lt"/>
                <a:cs typeface="Times New Roman" pitchFamily="18" charset="0"/>
              </a:rPr>
              <a:t>n</a:t>
            </a:r>
            <a:r>
              <a:rPr lang="en-US" b="1" dirty="0" smtClean="0">
                <a:latin typeface="+mj-lt"/>
                <a:cs typeface="Times New Roman" pitchFamily="18" charset="0"/>
              </a:rPr>
              <a:t>-6</a:t>
            </a:r>
            <a:endParaRPr lang="fr-FR" b="1" dirty="0">
              <a:latin typeface="+mj-lt"/>
              <a:cs typeface="Times New Roman" pitchFamily="18" charset="0"/>
            </a:endParaRPr>
          </a:p>
        </p:txBody>
      </p:sp>
      <p:sp>
        <p:nvSpPr>
          <p:cNvPr id="140436" name="Oval 148"/>
          <p:cNvSpPr>
            <a:spLocks noChangeAspect="1" noChangeArrowheads="1"/>
          </p:cNvSpPr>
          <p:nvPr/>
        </p:nvSpPr>
        <p:spPr bwMode="auto">
          <a:xfrm>
            <a:off x="2514600" y="918607"/>
            <a:ext cx="1112838" cy="48577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37" name="Rectangle 149"/>
          <p:cNvSpPr>
            <a:spLocks noChangeArrowheads="1"/>
          </p:cNvSpPr>
          <p:nvPr/>
        </p:nvSpPr>
        <p:spPr bwMode="auto">
          <a:xfrm>
            <a:off x="2641600" y="1010682"/>
            <a:ext cx="897682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 dirty="0" smtClean="0">
                <a:latin typeface="+mj-lt"/>
                <a:cs typeface="Times New Roman" pitchFamily="18" charset="0"/>
              </a:rPr>
              <a:t>18:2 </a:t>
            </a:r>
            <a:r>
              <a:rPr lang="en-US" b="1" i="1" dirty="0" smtClean="0">
                <a:latin typeface="+mj-lt"/>
                <a:cs typeface="Times New Roman" pitchFamily="18" charset="0"/>
              </a:rPr>
              <a:t>n</a:t>
            </a:r>
            <a:r>
              <a:rPr lang="en-US" b="1" dirty="0" smtClean="0">
                <a:latin typeface="+mj-lt"/>
                <a:cs typeface="Times New Roman" pitchFamily="18" charset="0"/>
              </a:rPr>
              <a:t>-6</a:t>
            </a:r>
            <a:endParaRPr lang="fr-FR" b="1" dirty="0">
              <a:latin typeface="+mj-lt"/>
              <a:cs typeface="Times New Roman" pitchFamily="18" charset="0"/>
            </a:endParaRPr>
          </a:p>
        </p:txBody>
      </p:sp>
      <p:sp>
        <p:nvSpPr>
          <p:cNvPr id="140438" name="Oval 150"/>
          <p:cNvSpPr>
            <a:spLocks noChangeAspect="1" noChangeArrowheads="1"/>
          </p:cNvSpPr>
          <p:nvPr/>
        </p:nvSpPr>
        <p:spPr bwMode="auto">
          <a:xfrm>
            <a:off x="5510213" y="918607"/>
            <a:ext cx="1112837" cy="48577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39" name="Rectangle 151"/>
          <p:cNvSpPr>
            <a:spLocks noChangeArrowheads="1"/>
          </p:cNvSpPr>
          <p:nvPr/>
        </p:nvSpPr>
        <p:spPr bwMode="auto">
          <a:xfrm>
            <a:off x="5637213" y="1010682"/>
            <a:ext cx="897682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 dirty="0" smtClean="0">
                <a:latin typeface="+mj-lt"/>
                <a:cs typeface="Times New Roman" pitchFamily="18" charset="0"/>
              </a:rPr>
              <a:t>18:3 </a:t>
            </a:r>
            <a:r>
              <a:rPr lang="en-US" b="1" i="1" dirty="0" smtClean="0">
                <a:latin typeface="+mj-lt"/>
                <a:cs typeface="Times New Roman" pitchFamily="18" charset="0"/>
              </a:rPr>
              <a:t>n</a:t>
            </a:r>
            <a:r>
              <a:rPr lang="en-US" b="1" dirty="0" smtClean="0">
                <a:latin typeface="+mj-lt"/>
                <a:cs typeface="Times New Roman" pitchFamily="18" charset="0"/>
              </a:rPr>
              <a:t>-3</a:t>
            </a:r>
            <a:endParaRPr lang="fr-FR" b="1" dirty="0">
              <a:latin typeface="+mj-lt"/>
              <a:cs typeface="Times New Roman" pitchFamily="18" charset="0"/>
            </a:endParaRPr>
          </a:p>
        </p:txBody>
      </p:sp>
      <p:sp>
        <p:nvSpPr>
          <p:cNvPr id="140440" name="Oval 152"/>
          <p:cNvSpPr>
            <a:spLocks noChangeAspect="1" noChangeArrowheads="1"/>
          </p:cNvSpPr>
          <p:nvPr/>
        </p:nvSpPr>
        <p:spPr bwMode="auto">
          <a:xfrm>
            <a:off x="5510213" y="3685619"/>
            <a:ext cx="1112837" cy="48577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41" name="Rectangle 153"/>
          <p:cNvSpPr>
            <a:spLocks noChangeArrowheads="1"/>
          </p:cNvSpPr>
          <p:nvPr/>
        </p:nvSpPr>
        <p:spPr bwMode="auto">
          <a:xfrm>
            <a:off x="5637213" y="3777694"/>
            <a:ext cx="897682" cy="2769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  <a:cs typeface="Times New Roman" pitchFamily="18" charset="0"/>
              </a:rPr>
              <a:t>20:5 </a:t>
            </a:r>
            <a:r>
              <a:rPr lang="en-US" b="1" i="1" dirty="0" smtClean="0">
                <a:latin typeface="+mj-lt"/>
                <a:cs typeface="Times New Roman" pitchFamily="18" charset="0"/>
              </a:rPr>
              <a:t>n</a:t>
            </a:r>
            <a:r>
              <a:rPr lang="en-US" b="1" dirty="0" smtClean="0">
                <a:latin typeface="+mj-lt"/>
                <a:cs typeface="Times New Roman" pitchFamily="18" charset="0"/>
              </a:rPr>
              <a:t>-3</a:t>
            </a:r>
            <a:endParaRPr lang="fr-FR" b="1" dirty="0">
              <a:latin typeface="+mj-lt"/>
              <a:cs typeface="Times New Roman" pitchFamily="18" charset="0"/>
            </a:endParaRPr>
          </a:p>
        </p:txBody>
      </p:sp>
      <p:sp>
        <p:nvSpPr>
          <p:cNvPr id="140442" name="Oval 154"/>
          <p:cNvSpPr>
            <a:spLocks noChangeAspect="1" noChangeArrowheads="1"/>
          </p:cNvSpPr>
          <p:nvPr/>
        </p:nvSpPr>
        <p:spPr bwMode="auto">
          <a:xfrm>
            <a:off x="5510213" y="6124019"/>
            <a:ext cx="1112837" cy="48577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43" name="Rectangle 155"/>
          <p:cNvSpPr>
            <a:spLocks noChangeArrowheads="1"/>
          </p:cNvSpPr>
          <p:nvPr/>
        </p:nvSpPr>
        <p:spPr bwMode="auto">
          <a:xfrm>
            <a:off x="5649913" y="6216094"/>
            <a:ext cx="897682" cy="2769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  <a:cs typeface="Times New Roman" pitchFamily="18" charset="0"/>
              </a:rPr>
              <a:t>22:6 </a:t>
            </a:r>
            <a:r>
              <a:rPr lang="en-US" b="1" i="1" dirty="0" smtClean="0">
                <a:latin typeface="+mj-lt"/>
                <a:cs typeface="Times New Roman" pitchFamily="18" charset="0"/>
              </a:rPr>
              <a:t>n</a:t>
            </a:r>
            <a:r>
              <a:rPr lang="en-US" b="1" dirty="0" smtClean="0">
                <a:latin typeface="+mj-lt"/>
                <a:cs typeface="Times New Roman" pitchFamily="18" charset="0"/>
              </a:rPr>
              <a:t>-3</a:t>
            </a:r>
            <a:endParaRPr lang="fr-FR" b="1" dirty="0">
              <a:latin typeface="+mj-lt"/>
              <a:cs typeface="Times New Roman" pitchFamily="18" charset="0"/>
            </a:endParaRPr>
          </a:p>
        </p:txBody>
      </p:sp>
      <p:sp>
        <p:nvSpPr>
          <p:cNvPr id="140444" name="Oval 156"/>
          <p:cNvSpPr>
            <a:spLocks noChangeAspect="1" noChangeArrowheads="1"/>
          </p:cNvSpPr>
          <p:nvPr/>
        </p:nvSpPr>
        <p:spPr bwMode="auto">
          <a:xfrm>
            <a:off x="2514600" y="6124019"/>
            <a:ext cx="1112838" cy="48577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45" name="Rectangle 157"/>
          <p:cNvSpPr>
            <a:spLocks noChangeArrowheads="1"/>
          </p:cNvSpPr>
          <p:nvPr/>
        </p:nvSpPr>
        <p:spPr bwMode="auto">
          <a:xfrm>
            <a:off x="2643174" y="6235977"/>
            <a:ext cx="897682" cy="2769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  <a:cs typeface="Times New Roman" pitchFamily="18" charset="0"/>
              </a:rPr>
              <a:t>22:5 </a:t>
            </a:r>
            <a:r>
              <a:rPr lang="en-US" b="1" i="1" dirty="0" smtClean="0">
                <a:latin typeface="+mj-lt"/>
                <a:cs typeface="Times New Roman" pitchFamily="18" charset="0"/>
              </a:rPr>
              <a:t>n</a:t>
            </a:r>
            <a:r>
              <a:rPr lang="en-US" b="1" dirty="0" smtClean="0">
                <a:latin typeface="+mj-lt"/>
                <a:cs typeface="Times New Roman" pitchFamily="18" charset="0"/>
              </a:rPr>
              <a:t>-6</a:t>
            </a:r>
            <a:endParaRPr lang="fr-FR" b="1" dirty="0">
              <a:latin typeface="+mj-lt"/>
              <a:cs typeface="Times New Roman" pitchFamily="18" charset="0"/>
            </a:endParaRPr>
          </a:p>
        </p:txBody>
      </p:sp>
      <p:sp>
        <p:nvSpPr>
          <p:cNvPr id="140446" name="Oval 158"/>
          <p:cNvSpPr>
            <a:spLocks noChangeAspect="1" noChangeArrowheads="1"/>
          </p:cNvSpPr>
          <p:nvPr/>
        </p:nvSpPr>
        <p:spPr bwMode="auto">
          <a:xfrm>
            <a:off x="2497138" y="3685619"/>
            <a:ext cx="1112837" cy="48577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fr-FR" sz="1600">
              <a:latin typeface="+mj-lt"/>
            </a:endParaRPr>
          </a:p>
        </p:txBody>
      </p:sp>
      <p:sp>
        <p:nvSpPr>
          <p:cNvPr id="140447" name="Rectangle 159"/>
          <p:cNvSpPr>
            <a:spLocks noChangeArrowheads="1"/>
          </p:cNvSpPr>
          <p:nvPr/>
        </p:nvSpPr>
        <p:spPr bwMode="auto">
          <a:xfrm>
            <a:off x="2602748" y="3807085"/>
            <a:ext cx="897682" cy="2769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  <a:cs typeface="Times New Roman" pitchFamily="18" charset="0"/>
              </a:rPr>
              <a:t>20:4 </a:t>
            </a:r>
            <a:r>
              <a:rPr lang="en-US" b="1" i="1" dirty="0" smtClean="0">
                <a:latin typeface="+mj-lt"/>
                <a:cs typeface="Times New Roman" pitchFamily="18" charset="0"/>
              </a:rPr>
              <a:t>n</a:t>
            </a:r>
            <a:r>
              <a:rPr lang="en-US" b="1" dirty="0" smtClean="0">
                <a:latin typeface="+mj-lt"/>
                <a:cs typeface="Times New Roman" pitchFamily="18" charset="0"/>
              </a:rPr>
              <a:t>-6</a:t>
            </a:r>
            <a:endParaRPr lang="fr-FR" b="1" dirty="0">
              <a:latin typeface="+mj-lt"/>
              <a:cs typeface="Times New Roman" pitchFamily="18" charset="0"/>
            </a:endParaRPr>
          </a:p>
        </p:txBody>
      </p:sp>
      <p:sp>
        <p:nvSpPr>
          <p:cNvPr id="160" name="ZoneTexte 159"/>
          <p:cNvSpPr txBox="1"/>
          <p:nvPr/>
        </p:nvSpPr>
        <p:spPr>
          <a:xfrm>
            <a:off x="7429520" y="6500834"/>
            <a:ext cx="164307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j-lt"/>
              </a:rPr>
              <a:t>(</a:t>
            </a:r>
            <a:r>
              <a:rPr lang="fr-FR" sz="1200" dirty="0" err="1" smtClean="0">
                <a:latin typeface="+mj-lt"/>
              </a:rPr>
              <a:t>Ailhaud</a:t>
            </a:r>
            <a:r>
              <a:rPr lang="fr-FR" sz="1200" dirty="0" smtClean="0">
                <a:latin typeface="+mj-lt"/>
              </a:rPr>
              <a:t>, 2006)</a:t>
            </a:r>
            <a:endParaRPr lang="fr-FR" sz="1200" dirty="0">
              <a:latin typeface="+mj-lt"/>
            </a:endParaRPr>
          </a:p>
        </p:txBody>
      </p:sp>
      <p:sp>
        <p:nvSpPr>
          <p:cNvPr id="161" name="ZoneTexte 160"/>
          <p:cNvSpPr txBox="1"/>
          <p:nvPr/>
        </p:nvSpPr>
        <p:spPr>
          <a:xfrm>
            <a:off x="6643702" y="2285992"/>
            <a:ext cx="207170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PG : </a:t>
            </a:r>
            <a:r>
              <a:rPr lang="fr-FR" sz="1400" dirty="0" err="1" smtClean="0">
                <a:latin typeface="+mj-lt"/>
              </a:rPr>
              <a:t>Prostaglondines</a:t>
            </a:r>
            <a:r>
              <a:rPr lang="fr-FR" sz="1400" dirty="0" smtClean="0">
                <a:latin typeface="+mj-lt"/>
              </a:rPr>
              <a:t> ; LT : </a:t>
            </a:r>
            <a:r>
              <a:rPr lang="fr-FR" sz="1400" dirty="0" err="1" smtClean="0">
                <a:latin typeface="+mj-lt"/>
              </a:rPr>
              <a:t>leucotriènes</a:t>
            </a:r>
            <a:r>
              <a:rPr lang="fr-FR" sz="1400" dirty="0" smtClean="0">
                <a:latin typeface="+mj-lt"/>
              </a:rPr>
              <a:t>. </a:t>
            </a:r>
            <a:endParaRPr lang="fr-FR" sz="1400" dirty="0">
              <a:latin typeface="+mj-lt"/>
            </a:endParaRPr>
          </a:p>
        </p:txBody>
      </p:sp>
      <p:sp>
        <p:nvSpPr>
          <p:cNvPr id="164" name="Titre 1"/>
          <p:cNvSpPr txBox="1">
            <a:spLocks/>
          </p:cNvSpPr>
          <p:nvPr/>
        </p:nvSpPr>
        <p:spPr>
          <a:xfrm>
            <a:off x="-32" y="-71454"/>
            <a:ext cx="8858312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fr-FR" sz="24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Métabolisme général des AGPI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/>
      <p:bldP spid="140291" grpId="0" animBg="1"/>
      <p:bldP spid="140292" grpId="0" animBg="1"/>
      <p:bldP spid="140293" grpId="0" animBg="1"/>
      <p:bldP spid="140294" grpId="0" animBg="1"/>
      <p:bldP spid="140295" grpId="0" animBg="1"/>
      <p:bldP spid="140296" grpId="0" animBg="1"/>
      <p:bldP spid="140297" grpId="0" animBg="1"/>
      <p:bldP spid="140298" grpId="0" animBg="1"/>
      <p:bldP spid="140299" grpId="0" animBg="1"/>
      <p:bldP spid="140300" grpId="0" animBg="1"/>
      <p:bldP spid="140301" grpId="0" animBg="1"/>
      <p:bldP spid="140302" grpId="0" animBg="1"/>
      <p:bldP spid="140303" grpId="0" animBg="1"/>
      <p:bldP spid="140304" grpId="0" animBg="1"/>
      <p:bldP spid="140305" grpId="0" animBg="1"/>
      <p:bldP spid="140306" grpId="0" animBg="1"/>
      <p:bldP spid="140307" grpId="0" animBg="1"/>
      <p:bldP spid="140308" grpId="0" animBg="1"/>
      <p:bldP spid="140309" grpId="0" animBg="1"/>
      <p:bldP spid="140310" grpId="0" animBg="1"/>
      <p:bldP spid="140311" grpId="0" animBg="1"/>
      <p:bldP spid="140312" grpId="0" animBg="1"/>
      <p:bldP spid="140313" grpId="0" animBg="1"/>
      <p:bldP spid="140315" grpId="0" animBg="1"/>
      <p:bldP spid="140316" grpId="0" animBg="1"/>
      <p:bldP spid="140317" grpId="0" animBg="1"/>
      <p:bldP spid="140320" grpId="0" animBg="1"/>
      <p:bldP spid="140321" grpId="0" animBg="1"/>
      <p:bldP spid="140322" grpId="0" animBg="1"/>
      <p:bldP spid="140323" grpId="0" animBg="1"/>
      <p:bldP spid="140324" grpId="0" animBg="1"/>
      <p:bldP spid="140325" grpId="0" animBg="1"/>
      <p:bldP spid="140326" grpId="0" animBg="1"/>
      <p:bldP spid="140327" grpId="0" animBg="1"/>
      <p:bldP spid="140328" grpId="0" animBg="1"/>
      <p:bldP spid="140329" grpId="0" animBg="1"/>
      <p:bldP spid="140330" grpId="0" animBg="1"/>
      <p:bldP spid="140423" grpId="0" animBg="1"/>
      <p:bldP spid="140424" grpId="0" animBg="1"/>
      <p:bldP spid="140425" grpId="0" animBg="1"/>
      <p:bldP spid="140426" grpId="0" animBg="1"/>
      <p:bldP spid="140427" grpId="0" animBg="1"/>
      <p:bldP spid="140428" grpId="0" animBg="1"/>
      <p:bldP spid="140429" grpId="0" animBg="1"/>
      <p:bldP spid="140430" grpId="0" animBg="1"/>
      <p:bldP spid="140431" grpId="0" animBg="1"/>
      <p:bldP spid="140432" grpId="0" animBg="1"/>
      <p:bldP spid="140433" grpId="0" animBg="1"/>
      <p:bldP spid="140434" grpId="0" animBg="1"/>
      <p:bldP spid="140435" grpId="0" animBg="1"/>
      <p:bldP spid="140436" grpId="0" animBg="1"/>
      <p:bldP spid="140437" grpId="0" animBg="1"/>
      <p:bldP spid="140438" grpId="0" animBg="1"/>
      <p:bldP spid="140439" grpId="0" animBg="1"/>
      <p:bldP spid="140440" grpId="0" animBg="1"/>
      <p:bldP spid="140441" grpId="0" animBg="1"/>
      <p:bldP spid="140442" grpId="0" animBg="1"/>
      <p:bldP spid="140443" grpId="0" animBg="1"/>
      <p:bldP spid="140444" grpId="0" animBg="1"/>
      <p:bldP spid="140445" grpId="0" animBg="1"/>
      <p:bldP spid="140446" grpId="0" animBg="1"/>
      <p:bldP spid="140447" grpId="0" animBg="1"/>
      <p:bldP spid="160" grpId="0" animBg="1"/>
      <p:bldP spid="1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-71462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 AGPI et physiologie du système nerveux central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14414" y="785794"/>
            <a:ext cx="6572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La composition en phospholipides du </a:t>
            </a:r>
            <a:r>
              <a:rPr lang="fr-FR" sz="2000" b="1" dirty="0" smtClean="0"/>
              <a:t>tissu nerveux</a:t>
            </a:r>
            <a:r>
              <a:rPr lang="fr-FR" sz="2000" dirty="0" smtClean="0"/>
              <a:t>                                  se caractérise par :</a:t>
            </a:r>
          </a:p>
          <a:p>
            <a:pPr algn="ctr"/>
            <a:r>
              <a:rPr lang="fr-FR" sz="2000" dirty="0" smtClean="0"/>
              <a:t>_ un </a:t>
            </a:r>
            <a:r>
              <a:rPr lang="fr-FR" sz="2000" b="1" dirty="0" smtClean="0"/>
              <a:t>taux élevé </a:t>
            </a:r>
            <a:r>
              <a:rPr lang="fr-FR" sz="2000" dirty="0" smtClean="0"/>
              <a:t>en </a:t>
            </a:r>
            <a:r>
              <a:rPr lang="fr-FR" sz="2000" b="1" dirty="0" smtClean="0"/>
              <a:t>AGPI </a:t>
            </a:r>
            <a:r>
              <a:rPr lang="fr-FR" sz="2000" b="1" i="1" dirty="0" smtClean="0"/>
              <a:t>n</a:t>
            </a:r>
            <a:r>
              <a:rPr lang="fr-FR" sz="2000" b="1" dirty="0" smtClean="0"/>
              <a:t>-6 </a:t>
            </a:r>
            <a:r>
              <a:rPr lang="fr-FR" sz="2000" dirty="0" smtClean="0"/>
              <a:t>et en </a:t>
            </a:r>
            <a:r>
              <a:rPr lang="fr-FR" sz="2000" b="1" dirty="0" smtClean="0"/>
              <a:t>AGPI </a:t>
            </a:r>
            <a:r>
              <a:rPr lang="fr-FR" sz="2000" b="1" i="1" dirty="0" smtClean="0"/>
              <a:t>n</a:t>
            </a:r>
            <a:r>
              <a:rPr lang="fr-FR" sz="2000" b="1" dirty="0" smtClean="0"/>
              <a:t>-3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1214414" y="2130974"/>
            <a:ext cx="2520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particulier l’ARA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66710" y="2130974"/>
            <a:ext cx="2520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particulier le DHA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85918" y="6429396"/>
            <a:ext cx="68580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ARA : </a:t>
            </a:r>
            <a:r>
              <a:rPr lang="fr-FR" b="1" dirty="0" smtClean="0"/>
              <a:t>A</a:t>
            </a:r>
            <a:r>
              <a:rPr lang="fr-FR" dirty="0" smtClean="0"/>
              <a:t>cide </a:t>
            </a:r>
            <a:r>
              <a:rPr lang="fr-FR" b="1" dirty="0" err="1" smtClean="0"/>
              <a:t>ar</a:t>
            </a:r>
            <a:r>
              <a:rPr lang="fr-FR" dirty="0" err="1" smtClean="0"/>
              <a:t>achidonique</a:t>
            </a:r>
            <a:r>
              <a:rPr lang="fr-FR" dirty="0" smtClean="0"/>
              <a:t> ; DHA : </a:t>
            </a:r>
            <a:r>
              <a:rPr lang="fr-FR" b="1" dirty="0" smtClean="0"/>
              <a:t>A</a:t>
            </a:r>
            <a:r>
              <a:rPr lang="fr-FR" dirty="0" smtClean="0"/>
              <a:t>cide </a:t>
            </a:r>
            <a:r>
              <a:rPr lang="fr-FR" b="1" dirty="0" err="1" smtClean="0"/>
              <a:t>d</a:t>
            </a:r>
            <a:r>
              <a:rPr lang="fr-FR" dirty="0" err="1" smtClean="0"/>
              <a:t>ocosa</a:t>
            </a:r>
            <a:r>
              <a:rPr lang="fr-FR" b="1" dirty="0" err="1" smtClean="0"/>
              <a:t>h</a:t>
            </a:r>
            <a:r>
              <a:rPr lang="fr-FR" dirty="0" err="1" smtClean="0"/>
              <a:t>exaénoïque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6" idx="2"/>
          </p:cNvCxnSpPr>
          <p:nvPr/>
        </p:nvCxnSpPr>
        <p:spPr>
          <a:xfrm rot="5400000">
            <a:off x="3936824" y="1579377"/>
            <a:ext cx="34165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6144430" y="1928008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214414" y="2928934"/>
            <a:ext cx="3857652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Le statut en AGPI constitue l’un des </a:t>
            </a:r>
            <a:r>
              <a:rPr lang="fr-FR" sz="2000" b="1" dirty="0" smtClean="0"/>
              <a:t>facteurs environnementaux </a:t>
            </a:r>
            <a:r>
              <a:rPr lang="fr-FR" sz="2000" dirty="0" smtClean="0"/>
              <a:t>capables d’affecter le </a:t>
            </a:r>
            <a:r>
              <a:rPr lang="fr-FR" sz="2000" b="1" dirty="0" smtClean="0"/>
              <a:t>s</a:t>
            </a:r>
            <a:r>
              <a:rPr lang="fr-FR" sz="2000" dirty="0" smtClean="0"/>
              <a:t>ystème </a:t>
            </a:r>
            <a:r>
              <a:rPr lang="fr-FR" sz="2000" b="1" dirty="0" smtClean="0"/>
              <a:t>n</a:t>
            </a:r>
            <a:r>
              <a:rPr lang="fr-FR" sz="2000" dirty="0" smtClean="0"/>
              <a:t>erveux </a:t>
            </a:r>
            <a:r>
              <a:rPr lang="fr-FR" sz="2000" b="1" dirty="0" smtClean="0"/>
              <a:t>c</a:t>
            </a:r>
            <a:r>
              <a:rPr lang="fr-FR" sz="2000" dirty="0" smtClean="0"/>
              <a:t>entral (</a:t>
            </a:r>
            <a:r>
              <a:rPr lang="fr-FR" sz="2000" b="1" dirty="0" smtClean="0"/>
              <a:t>SNC</a:t>
            </a:r>
            <a:r>
              <a:rPr lang="fr-FR" sz="2000" dirty="0" smtClean="0"/>
              <a:t>).</a:t>
            </a:r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214942" y="2916792"/>
            <a:ext cx="264320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Système nerveux central</a:t>
            </a:r>
            <a:endParaRPr lang="fr-FR" sz="1600" dirty="0"/>
          </a:p>
        </p:txBody>
      </p:sp>
      <p:pic>
        <p:nvPicPr>
          <p:cNvPr id="1027" name="Picture 3" descr="C:\Users\massinissa\Documents\PostDoc\Cours\Sciences Alimentaires\Aliments fonctionnels\Programme du module Aliments fonctionnels\AGPI\Illustrations\systeme_nerveux_central  tncorpshumain.tableau-noir.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874" y="3369958"/>
            <a:ext cx="1594770" cy="29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21429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 AGPI et physiologie du système nerveux central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7158" y="714356"/>
            <a:ext cx="60007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déficience alimentaire en AGPI </a:t>
            </a:r>
            <a:r>
              <a:rPr lang="fr-FR" b="1" i="1" dirty="0" smtClean="0"/>
              <a:t>n</a:t>
            </a:r>
            <a:r>
              <a:rPr lang="fr-FR" b="1" dirty="0" smtClean="0"/>
              <a:t>-3 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357422" y="1214422"/>
            <a:ext cx="40005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dirty="0" smtClean="0"/>
              <a:t> entraine des </a:t>
            </a:r>
            <a:r>
              <a:rPr lang="fr-FR" b="1" dirty="0" smtClean="0"/>
              <a:t>perturbations comportementales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57422" y="1937555"/>
            <a:ext cx="400052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_ une réduction de l’activité exploratoire ;</a:t>
            </a:r>
          </a:p>
          <a:p>
            <a:pPr algn="ctr"/>
            <a:r>
              <a:rPr lang="fr-FR" dirty="0" smtClean="0"/>
              <a:t>_ une diminution des capacités d’apprentissage discriminatif.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-1428792" y="1127143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1406" y="-71462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 AGPI et physiologie du système nerveux central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696503" y="3786190"/>
            <a:ext cx="4304653" cy="761503"/>
            <a:chOff x="1710726" y="4112121"/>
            <a:chExt cx="3523777" cy="761503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939533" y="4112121"/>
              <a:ext cx="3046014" cy="761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710726" y="4134425"/>
              <a:ext cx="3523777" cy="716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kern="1200" dirty="0" smtClean="0"/>
                <a:t>Déficit en AGPI</a:t>
              </a:r>
              <a:endParaRPr lang="fr-FR" sz="3500" kern="1200" dirty="0"/>
            </a:p>
          </p:txBody>
        </p:sp>
      </p:grpSp>
      <p:sp>
        <p:nvSpPr>
          <p:cNvPr id="10" name="Flèche droite 9"/>
          <p:cNvSpPr/>
          <p:nvPr/>
        </p:nvSpPr>
        <p:spPr>
          <a:xfrm>
            <a:off x="4389190" y="3929066"/>
            <a:ext cx="540000" cy="4680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ZoneTexte 10"/>
          <p:cNvSpPr txBox="1"/>
          <p:nvPr/>
        </p:nvSpPr>
        <p:spPr>
          <a:xfrm>
            <a:off x="1785918" y="6140255"/>
            <a:ext cx="68580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ADHD : « Attention </a:t>
            </a:r>
            <a:r>
              <a:rPr lang="fr-FR" dirty="0" err="1" smtClean="0"/>
              <a:t>Deficit</a:t>
            </a:r>
            <a:r>
              <a:rPr lang="fr-FR" dirty="0" smtClean="0"/>
              <a:t> and </a:t>
            </a:r>
            <a:r>
              <a:rPr lang="fr-FR" dirty="0" err="1" smtClean="0"/>
              <a:t>Hyperactivity</a:t>
            </a:r>
            <a:r>
              <a:rPr lang="fr-FR" dirty="0" smtClean="0"/>
              <a:t> </a:t>
            </a:r>
            <a:r>
              <a:rPr lang="fr-FR" dirty="0" err="1" smtClean="0"/>
              <a:t>Disorders</a:t>
            </a:r>
            <a:r>
              <a:rPr lang="fr-FR" dirty="0" smtClean="0"/>
              <a:t> » : troubles de l’attention et de l’hyperactivité chez les enfants.</a:t>
            </a:r>
            <a:endParaRPr lang="fr-FR" dirty="0"/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7829576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2918" y="1214422"/>
            <a:ext cx="8329610" cy="37147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Le présent cours sur « les acides gras polyinsaturés » vise à :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i="1" dirty="0" smtClean="0"/>
              <a:t> </a:t>
            </a:r>
            <a:r>
              <a:rPr lang="fr-FR" sz="2800" dirty="0" smtClean="0"/>
              <a:t>Connaitre les acides gras polyinsaturés ;</a:t>
            </a:r>
          </a:p>
          <a:p>
            <a:r>
              <a:rPr lang="fr-FR" sz="2800" dirty="0" smtClean="0"/>
              <a:t>Connaitre l'origine des acides gras polyinsaturés ;</a:t>
            </a:r>
          </a:p>
          <a:p>
            <a:r>
              <a:rPr lang="fr-FR" sz="2800" dirty="0" smtClean="0"/>
              <a:t>Connaitre leurs fonctionnalités dans l'organise.</a:t>
            </a:r>
          </a:p>
          <a:p>
            <a:pPr>
              <a:buNone/>
            </a:pPr>
            <a:endParaRPr lang="fr-FR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fr-FR" sz="2800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sz="2800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sz="2800" dirty="0">
              <a:latin typeface="+mj-lt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21429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 AGPI et physiologie du système nerveux central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7158" y="714356"/>
            <a:ext cx="60007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Origine de ces maladies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928794" y="1214422"/>
            <a:ext cx="442915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Hypothèses proposées :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357422" y="1702346"/>
            <a:ext cx="40005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dirty="0" smtClean="0"/>
              <a:t> Un déficit d’apport alimentaire           ou d’absorption des AGPI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57422" y="2425479"/>
            <a:ext cx="400052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dirty="0" smtClean="0"/>
              <a:t> Une mauvaise incorporation membranaire ou une extraction accrue des AGPI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21429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 AGPI et physiologie du système nerveux central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3.1. Schizophrénie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42844" y="1071546"/>
            <a:ext cx="85725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schizophrénie est une </a:t>
            </a:r>
            <a:r>
              <a:rPr lang="fr-FR" b="1" dirty="0" smtClean="0"/>
              <a:t>maladie </a:t>
            </a:r>
            <a:r>
              <a:rPr lang="fr-FR" b="1" dirty="0" err="1" smtClean="0"/>
              <a:t>neurodéveloppementale</a:t>
            </a:r>
            <a:r>
              <a:rPr lang="fr-FR" b="1" dirty="0" smtClean="0"/>
              <a:t> </a:t>
            </a:r>
            <a:r>
              <a:rPr lang="fr-FR" dirty="0" smtClean="0"/>
              <a:t>qui touche environ 1% de la population.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42844" y="1853975"/>
            <a:ext cx="85725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</a:t>
            </a:r>
            <a:r>
              <a:rPr lang="fr-FR" b="1" dirty="0" smtClean="0"/>
              <a:t>diminution du taux de certains AGPI</a:t>
            </a:r>
            <a:r>
              <a:rPr lang="fr-FR" dirty="0" smtClean="0"/>
              <a:t>, en particulier </a:t>
            </a:r>
            <a:r>
              <a:rPr lang="fr-FR" b="1" dirty="0" smtClean="0"/>
              <a:t>l’acide linoléique</a:t>
            </a:r>
            <a:r>
              <a:rPr lang="fr-FR" dirty="0" smtClean="0"/>
              <a:t>, a été décrite dans le plasma de sujets schizophrènes</a:t>
            </a:r>
            <a:r>
              <a:rPr lang="fr-FR" sz="1600" dirty="0" smtClean="0"/>
              <a:t> </a:t>
            </a:r>
            <a:r>
              <a:rPr lang="fr-FR" sz="1100" dirty="0" smtClean="0"/>
              <a:t>(</a:t>
            </a:r>
            <a:r>
              <a:rPr lang="fr-FR" sz="1100" dirty="0" err="1" smtClean="0"/>
              <a:t>Horrobin</a:t>
            </a:r>
            <a:r>
              <a:rPr lang="fr-FR" sz="1100" dirty="0" smtClean="0"/>
              <a:t> </a:t>
            </a:r>
            <a:r>
              <a:rPr lang="fr-FR" sz="1100" i="1" dirty="0" smtClean="0"/>
              <a:t>et al</a:t>
            </a:r>
            <a:r>
              <a:rPr lang="fr-FR" sz="1100" dirty="0" smtClean="0"/>
              <a:t>.,, 1989).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42876" y="4997247"/>
            <a:ext cx="85725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supplémentation alimentaire </a:t>
            </a:r>
            <a:r>
              <a:rPr lang="fr-FR" b="1" dirty="0" smtClean="0"/>
              <a:t>en AGPI </a:t>
            </a:r>
            <a:r>
              <a:rPr lang="fr-FR" b="1" i="1" dirty="0" smtClean="0"/>
              <a:t>n</a:t>
            </a:r>
            <a:r>
              <a:rPr lang="fr-FR" b="1" dirty="0" smtClean="0"/>
              <a:t>-3 </a:t>
            </a:r>
            <a:r>
              <a:rPr lang="fr-FR" dirty="0" smtClean="0"/>
              <a:t>est capable d’</a:t>
            </a:r>
            <a:r>
              <a:rPr lang="fr-FR" b="1" dirty="0" smtClean="0"/>
              <a:t>améliorer                 les symptômes </a:t>
            </a:r>
            <a:r>
              <a:rPr lang="fr-FR" dirty="0" smtClean="0"/>
              <a:t>de la schizophrénie.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42844" y="2639793"/>
            <a:ext cx="85725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</a:t>
            </a:r>
            <a:r>
              <a:rPr lang="fr-FR" b="1" dirty="0" smtClean="0"/>
              <a:t>anomalies</a:t>
            </a:r>
            <a:r>
              <a:rPr lang="fr-FR" dirty="0" smtClean="0"/>
              <a:t> anatomiques, métaboliques ou neurochimiques ont été mises en évidence au niveau de </a:t>
            </a:r>
            <a:r>
              <a:rPr lang="fr-FR" b="1" dirty="0" smtClean="0"/>
              <a:t>système nerveux centrale</a:t>
            </a:r>
            <a:r>
              <a:rPr lang="fr-FR" dirty="0" smtClean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28794" y="3500438"/>
            <a:ext cx="500066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 </a:t>
            </a:r>
            <a:r>
              <a:rPr lang="fr-FR" b="1" dirty="0" smtClean="0"/>
              <a:t>dysfonctionnements</a:t>
            </a:r>
            <a:r>
              <a:rPr lang="fr-FR" dirty="0" smtClean="0"/>
              <a:t> des </a:t>
            </a:r>
            <a:r>
              <a:rPr lang="fr-FR" b="1" dirty="0" smtClean="0"/>
              <a:t>systèmes dopaminergiques</a:t>
            </a:r>
            <a:r>
              <a:rPr lang="fr-FR" dirty="0" smtClean="0"/>
              <a:t> pourraient jouer                  un rôle prépondérant dans les manifestation              de la maladie.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42844" y="2643182"/>
            <a:ext cx="857256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Glen </a:t>
            </a:r>
            <a:r>
              <a:rPr lang="fr-FR" i="1" dirty="0" smtClean="0"/>
              <a:t>et</a:t>
            </a:r>
            <a:r>
              <a:rPr lang="fr-FR" dirty="0" smtClean="0"/>
              <a:t> </a:t>
            </a:r>
            <a:r>
              <a:rPr lang="fr-FR" i="1" dirty="0" smtClean="0"/>
              <a:t>al</a:t>
            </a:r>
            <a:r>
              <a:rPr lang="fr-FR" dirty="0" smtClean="0"/>
              <a:t>. (1994) et </a:t>
            </a:r>
            <a:r>
              <a:rPr lang="fr-FR" dirty="0" err="1" smtClean="0"/>
              <a:t>Peet</a:t>
            </a:r>
            <a:r>
              <a:rPr lang="fr-FR" dirty="0" smtClean="0"/>
              <a:t> </a:t>
            </a:r>
            <a:r>
              <a:rPr lang="fr-FR" i="1" dirty="0" smtClean="0"/>
              <a:t>et</a:t>
            </a:r>
            <a:r>
              <a:rPr lang="fr-FR" dirty="0" smtClean="0"/>
              <a:t> </a:t>
            </a:r>
            <a:r>
              <a:rPr lang="fr-FR" i="1" dirty="0" smtClean="0"/>
              <a:t>al</a:t>
            </a:r>
            <a:r>
              <a:rPr lang="fr-FR" dirty="0" smtClean="0"/>
              <a:t>. (1994, 1995) ont mis en évidence des diminutions significatives des taux de certains </a:t>
            </a:r>
            <a:r>
              <a:rPr lang="fr-FR" b="1" dirty="0" smtClean="0"/>
              <a:t>AGPI </a:t>
            </a:r>
            <a:r>
              <a:rPr lang="fr-FR" b="1" i="1" dirty="0" smtClean="0"/>
              <a:t>n</a:t>
            </a:r>
            <a:r>
              <a:rPr lang="fr-FR" b="1" dirty="0" smtClean="0"/>
              <a:t>-6 </a:t>
            </a:r>
            <a:r>
              <a:rPr lang="fr-FR" dirty="0" smtClean="0"/>
              <a:t>et </a:t>
            </a:r>
            <a:r>
              <a:rPr lang="fr-FR" b="1" i="1" dirty="0" smtClean="0"/>
              <a:t>n</a:t>
            </a:r>
            <a:r>
              <a:rPr lang="fr-FR" b="1" dirty="0" smtClean="0"/>
              <a:t>-3</a:t>
            </a:r>
            <a:r>
              <a:rPr lang="fr-FR" dirty="0" smtClean="0"/>
              <a:t>, en particulier l’acide </a:t>
            </a:r>
            <a:r>
              <a:rPr lang="fr-FR" dirty="0" err="1" smtClean="0"/>
              <a:t>arachidonique</a:t>
            </a:r>
            <a:r>
              <a:rPr lang="fr-FR" dirty="0" smtClean="0"/>
              <a:t> et l’acide </a:t>
            </a:r>
            <a:r>
              <a:rPr lang="fr-FR" dirty="0" err="1" smtClean="0"/>
              <a:t>docosahexaénoïque</a:t>
            </a:r>
            <a:r>
              <a:rPr lang="fr-FR" dirty="0" smtClean="0"/>
              <a:t>.</a:t>
            </a:r>
          </a:p>
        </p:txBody>
      </p:sp>
      <p:pic>
        <p:nvPicPr>
          <p:cNvPr id="1026" name="Picture 2" descr="C:\Users\massinissa\Documents\PostDoc\Cours\Sciences Alimentaires\Aliments fonctionnels\Programme du module Aliments fonctionnels\AGPI\Illustrations\i_03_m_que_1a   ecerveau.mcgill.ca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71480"/>
            <a:ext cx="2786082" cy="282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0" grpId="0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21429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 AGPI et physiologie du système nerveux central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3.2. Dépression 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42844" y="1076910"/>
            <a:ext cx="857252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dépression est une maladie qui implique les </a:t>
            </a:r>
            <a:r>
              <a:rPr lang="fr-FR" b="1" dirty="0" smtClean="0"/>
              <a:t>systèmes   </a:t>
            </a:r>
            <a:r>
              <a:rPr lang="fr-FR" dirty="0" smtClean="0"/>
              <a:t>                                   de </a:t>
            </a:r>
            <a:r>
              <a:rPr lang="fr-FR" b="1" dirty="0" smtClean="0"/>
              <a:t>neurotransmission </a:t>
            </a:r>
            <a:r>
              <a:rPr lang="fr-FR" b="1" dirty="0" err="1" smtClean="0"/>
              <a:t>sérotoninergiques</a:t>
            </a:r>
            <a:r>
              <a:rPr lang="fr-FR" dirty="0" smtClean="0"/>
              <a:t>, en particulier, les récepteurs           et le transporteur de la sérotonine (site d’action d’</a:t>
            </a:r>
            <a:r>
              <a:rPr lang="fr-FR" b="1" dirty="0" smtClean="0"/>
              <a:t>antidépresseurs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857356" y="5363190"/>
            <a:ext cx="5214974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Un </a:t>
            </a:r>
            <a:r>
              <a:rPr lang="fr-FR" b="1" dirty="0" smtClean="0"/>
              <a:t>déficit plasmatique</a:t>
            </a:r>
            <a:r>
              <a:rPr lang="fr-FR" dirty="0" smtClean="0"/>
              <a:t> et/ou </a:t>
            </a:r>
            <a:r>
              <a:rPr lang="fr-FR" b="1" dirty="0" smtClean="0"/>
              <a:t>érythrocytaire </a:t>
            </a:r>
            <a:r>
              <a:rPr lang="fr-FR" dirty="0" smtClean="0"/>
              <a:t>en </a:t>
            </a:r>
            <a:r>
              <a:rPr lang="fr-FR" b="1" dirty="0" smtClean="0"/>
              <a:t>AGPI</a:t>
            </a:r>
            <a:r>
              <a:rPr lang="fr-FR" dirty="0" smtClean="0"/>
              <a:t> a été mis en évidence au cours de la dépression.</a:t>
            </a:r>
          </a:p>
        </p:txBody>
      </p:sp>
      <p:pic>
        <p:nvPicPr>
          <p:cNvPr id="2050" name="Picture 2" descr="C:\Users\massinissa\Documents\PostDoc\Cours\Sciences Alimentaires\Aliments fonctionnels\Programme du module Aliments fonctionnels\AGPI\Illustrations\image tpe-lesemotions.e-monsite.c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57424"/>
            <a:ext cx="371475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21429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 AGPI et physiologie du système nerveux central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3.3. Trouble de l’attention (ADHD)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85918" y="6140255"/>
            <a:ext cx="68580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ADHD : « Attention </a:t>
            </a:r>
            <a:r>
              <a:rPr lang="fr-FR" dirty="0" err="1" smtClean="0"/>
              <a:t>Deficit</a:t>
            </a:r>
            <a:r>
              <a:rPr lang="fr-FR" dirty="0" smtClean="0"/>
              <a:t> and </a:t>
            </a:r>
            <a:r>
              <a:rPr lang="fr-FR" dirty="0" err="1" smtClean="0"/>
              <a:t>Hyperactivity</a:t>
            </a:r>
            <a:r>
              <a:rPr lang="fr-FR" dirty="0" smtClean="0"/>
              <a:t> </a:t>
            </a:r>
            <a:r>
              <a:rPr lang="fr-FR" dirty="0" err="1" smtClean="0"/>
              <a:t>Disorders</a:t>
            </a:r>
            <a:r>
              <a:rPr lang="fr-FR" dirty="0" smtClean="0"/>
              <a:t> » : troubles de l’attention et de l’hyperactivité chez les enfants.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1000108"/>
            <a:ext cx="8429684" cy="969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00" dirty="0" smtClean="0"/>
              <a:t>Les </a:t>
            </a:r>
            <a:r>
              <a:rPr lang="fr-FR" sz="1900" b="1" dirty="0" smtClean="0"/>
              <a:t>signes de l’ADHD</a:t>
            </a:r>
            <a:r>
              <a:rPr lang="fr-FR" sz="1900" dirty="0" smtClean="0"/>
              <a:t>, qui touche préférentiellement les </a:t>
            </a:r>
            <a:r>
              <a:rPr lang="fr-FR" sz="1900" b="1" dirty="0" smtClean="0"/>
              <a:t>garçons</a:t>
            </a:r>
            <a:r>
              <a:rPr lang="fr-FR" sz="1900" dirty="0" smtClean="0"/>
              <a:t>, sont :</a:t>
            </a:r>
          </a:p>
          <a:p>
            <a:pPr algn="ctr"/>
            <a:r>
              <a:rPr lang="fr-FR" sz="1900" dirty="0" smtClean="0"/>
              <a:t>_ un manque d’attention ;</a:t>
            </a:r>
          </a:p>
          <a:p>
            <a:pPr algn="ctr"/>
            <a:r>
              <a:rPr lang="fr-FR" sz="1900" dirty="0" smtClean="0"/>
              <a:t>_ une hyperactivité.</a:t>
            </a:r>
            <a:endParaRPr lang="fr-FR" sz="1900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2357430"/>
            <a:ext cx="8429684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00" dirty="0" smtClean="0"/>
              <a:t>Cette maladie est </a:t>
            </a:r>
            <a:r>
              <a:rPr lang="fr-FR" sz="1900" b="1" dirty="0" smtClean="0"/>
              <a:t>associée</a:t>
            </a:r>
            <a:r>
              <a:rPr lang="fr-FR" sz="1900" dirty="0" smtClean="0"/>
              <a:t> à certaines anomalies                                             de la </a:t>
            </a:r>
            <a:r>
              <a:rPr lang="fr-FR" sz="1900" b="1" dirty="0" err="1" smtClean="0"/>
              <a:t>neurotransmision</a:t>
            </a:r>
            <a:r>
              <a:rPr lang="fr-FR" sz="1900" b="1" dirty="0" smtClean="0"/>
              <a:t> dopaminergique</a:t>
            </a:r>
            <a:r>
              <a:rPr lang="fr-FR" sz="1900" dirty="0" smtClean="0"/>
              <a:t>.</a:t>
            </a:r>
            <a:endParaRPr lang="fr-FR" sz="1900" dirty="0"/>
          </a:p>
        </p:txBody>
      </p:sp>
      <p:sp>
        <p:nvSpPr>
          <p:cNvPr id="8" name="ZoneTexte 7"/>
          <p:cNvSpPr txBox="1"/>
          <p:nvPr/>
        </p:nvSpPr>
        <p:spPr>
          <a:xfrm>
            <a:off x="214282" y="3180520"/>
            <a:ext cx="8429684" cy="127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00" dirty="0" smtClean="0"/>
              <a:t>Mitchell </a:t>
            </a:r>
            <a:r>
              <a:rPr lang="fr-FR" sz="1900" i="1" dirty="0" smtClean="0"/>
              <a:t>et al</a:t>
            </a:r>
            <a:r>
              <a:rPr lang="fr-FR" sz="1900" dirty="0" smtClean="0"/>
              <a:t>. (1987) ont mis en évidence une </a:t>
            </a:r>
            <a:r>
              <a:rPr lang="fr-FR" sz="1900" b="1" dirty="0" smtClean="0"/>
              <a:t>diminution </a:t>
            </a:r>
            <a:r>
              <a:rPr lang="fr-FR" sz="1900" dirty="0" smtClean="0"/>
              <a:t>                            des concentrations d’acide </a:t>
            </a:r>
            <a:r>
              <a:rPr lang="fr-FR" sz="1900" dirty="0" err="1" smtClean="0"/>
              <a:t>docosahexaénoïque</a:t>
            </a:r>
            <a:r>
              <a:rPr lang="fr-FR" sz="1900" dirty="0" smtClean="0"/>
              <a:t> (</a:t>
            </a:r>
            <a:r>
              <a:rPr lang="fr-FR" sz="1900" b="1" dirty="0" smtClean="0"/>
              <a:t>DHA</a:t>
            </a:r>
            <a:r>
              <a:rPr lang="fr-FR" sz="1900" dirty="0" smtClean="0"/>
              <a:t>), d’acide </a:t>
            </a:r>
            <a:r>
              <a:rPr lang="fr-FR" sz="1900" dirty="0" err="1" smtClean="0"/>
              <a:t>arachidonique</a:t>
            </a:r>
            <a:r>
              <a:rPr lang="fr-FR" sz="1900" dirty="0" smtClean="0"/>
              <a:t>  (</a:t>
            </a:r>
            <a:r>
              <a:rPr lang="fr-FR" sz="1900" b="1" dirty="0" smtClean="0"/>
              <a:t>ARA</a:t>
            </a:r>
            <a:r>
              <a:rPr lang="fr-FR" sz="1900" dirty="0" smtClean="0"/>
              <a:t>) et d’acide </a:t>
            </a:r>
            <a:r>
              <a:rPr lang="fr-FR" sz="1900" dirty="0" err="1" smtClean="0"/>
              <a:t>dihomo</a:t>
            </a:r>
            <a:r>
              <a:rPr lang="fr-FR" sz="1900" dirty="0" smtClean="0"/>
              <a:t>-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fr-FR" sz="1900" dirty="0" smtClean="0"/>
              <a:t>-</a:t>
            </a:r>
            <a:r>
              <a:rPr lang="fr-FR" sz="1900" dirty="0" err="1" smtClean="0"/>
              <a:t>linolénique</a:t>
            </a:r>
            <a:r>
              <a:rPr lang="fr-FR" sz="1900" dirty="0" smtClean="0"/>
              <a:t> (</a:t>
            </a:r>
            <a:r>
              <a:rPr lang="fr-FR" sz="1900" b="1" dirty="0" smtClean="0"/>
              <a:t>DGLA</a:t>
            </a:r>
            <a:r>
              <a:rPr lang="fr-FR" sz="1900" dirty="0" smtClean="0"/>
              <a:t>) au niveau du plasma.</a:t>
            </a:r>
            <a:endParaRPr lang="fr-FR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sinissa\Documents\PostDoc\Cours\Sciences Alimentaires\Aliments fonctionnels\Programme du module Aliments fonctionnels\AGPI\Illustrations\Synapse 800px-Neurons_big1 wikipedia.o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2974" y="2514441"/>
            <a:ext cx="4112430" cy="4343583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21429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 AGPI et physiologie du système nerveux central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graphicFrame>
        <p:nvGraphicFramePr>
          <p:cNvPr id="20" name="Espace réservé du contenu 19"/>
          <p:cNvGraphicFramePr>
            <a:graphicFrameLocks noGrp="1"/>
          </p:cNvGraphicFramePr>
          <p:nvPr>
            <p:ph sz="quarter" idx="1"/>
          </p:nvPr>
        </p:nvGraphicFramePr>
        <p:xfrm>
          <a:off x="357158" y="857233"/>
          <a:ext cx="6286544" cy="300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massinissa\Documents\PostDoc\Cours\Sciences Alimentaires\Aliments fonctionnels\Programme du module Aliments fonctionnels\AGPI\Illustrations\Dopamine2.svg wikipedia.org.pn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526454"/>
            <a:ext cx="2719995" cy="1260000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642910" y="600076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Dopamine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21429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 AGPI et physiologie du système nerveux central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7158" y="843677"/>
            <a:ext cx="6000792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anomalies des cibles moléculaires concernent </a:t>
            </a:r>
          </a:p>
          <a:p>
            <a:pPr algn="ctr"/>
            <a:r>
              <a:rPr lang="fr-FR" sz="2400" u="sng" dirty="0" smtClean="0"/>
              <a:t>d’une part </a:t>
            </a:r>
          </a:p>
          <a:p>
            <a:pPr algn="ctr"/>
            <a:r>
              <a:rPr lang="fr-FR" sz="2400" b="1" dirty="0" smtClean="0"/>
              <a:t>les récepteurs dopaminergiques D2 </a:t>
            </a:r>
            <a:r>
              <a:rPr lang="fr-FR" sz="2400" dirty="0" smtClean="0"/>
              <a:t>(diminution dans le </a:t>
            </a:r>
            <a:r>
              <a:rPr lang="fr-FR" sz="2400" i="1" dirty="0" smtClean="0"/>
              <a:t>cortex frontal  </a:t>
            </a:r>
            <a:r>
              <a:rPr lang="fr-FR" sz="2400" dirty="0" smtClean="0"/>
              <a:t>et augmentation dans le </a:t>
            </a:r>
            <a:r>
              <a:rPr lang="fr-FR" sz="2400" i="1" dirty="0" smtClean="0"/>
              <a:t>noyau </a:t>
            </a:r>
            <a:r>
              <a:rPr lang="fr-FR" sz="2400" i="1" dirty="0" err="1" smtClean="0"/>
              <a:t>accumbens</a:t>
            </a:r>
            <a:r>
              <a:rPr lang="fr-FR" sz="2400" dirty="0" smtClean="0"/>
              <a:t>),</a:t>
            </a:r>
          </a:p>
          <a:p>
            <a:pPr algn="ctr"/>
            <a:r>
              <a:rPr lang="fr-FR" sz="2400" u="sng" dirty="0" smtClean="0"/>
              <a:t>d’autre part</a:t>
            </a:r>
            <a:r>
              <a:rPr lang="fr-FR" sz="2400" dirty="0" smtClean="0"/>
              <a:t>,  </a:t>
            </a:r>
          </a:p>
          <a:p>
            <a:pPr algn="ctr"/>
            <a:r>
              <a:rPr lang="fr-FR" sz="2400" b="1" dirty="0" smtClean="0"/>
              <a:t>le transporteur vésiculaire </a:t>
            </a:r>
            <a:r>
              <a:rPr lang="fr-FR" sz="2400" dirty="0" smtClean="0"/>
              <a:t>des monoamines (diminution dans les </a:t>
            </a:r>
            <a:r>
              <a:rPr lang="fr-FR" sz="2400" i="1" dirty="0" smtClean="0"/>
              <a:t>deux zones cérébrales</a:t>
            </a:r>
            <a:r>
              <a:rPr lang="fr-FR" sz="2400" dirty="0" smtClean="0"/>
              <a:t>).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71406" y="285736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3. AGPI et physiologie du système nerveux central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7158" y="843677"/>
            <a:ext cx="821537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Mécanisme proposé sur les anomalies détectées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57158" y="1395699"/>
            <a:ext cx="8215370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sz="2000" dirty="0" smtClean="0"/>
              <a:t> la déficience en AGPI </a:t>
            </a:r>
            <a:r>
              <a:rPr lang="fr-FR" sz="2000" i="1" dirty="0" smtClean="0"/>
              <a:t>n</a:t>
            </a:r>
            <a:r>
              <a:rPr lang="fr-FR" sz="2000" dirty="0" smtClean="0"/>
              <a:t>-3 induit un déficit (diminution du nombre et/ou de la fonctionnalité) des </a:t>
            </a:r>
            <a:r>
              <a:rPr lang="fr-FR" sz="2000" b="1" dirty="0" smtClean="0"/>
              <a:t>vésicules de stockage </a:t>
            </a:r>
            <a:r>
              <a:rPr lang="fr-FR" sz="2000" dirty="0" smtClean="0"/>
              <a:t>contenant           la </a:t>
            </a:r>
            <a:r>
              <a:rPr lang="fr-FR" sz="2000" b="1" dirty="0" smtClean="0"/>
              <a:t>dopamine</a:t>
            </a:r>
            <a:r>
              <a:rPr lang="fr-FR" sz="2000" dirty="0" smtClean="0"/>
              <a:t> dans le </a:t>
            </a:r>
            <a:r>
              <a:rPr lang="fr-FR" sz="2000" b="1" dirty="0" smtClean="0"/>
              <a:t>cortex frontal </a:t>
            </a:r>
            <a:r>
              <a:rPr lang="fr-FR" sz="2000" dirty="0" smtClean="0"/>
              <a:t>et le </a:t>
            </a:r>
            <a:r>
              <a:rPr lang="fr-FR" sz="2000" b="1" dirty="0" smtClean="0"/>
              <a:t>noyau </a:t>
            </a:r>
            <a:r>
              <a:rPr lang="fr-FR" sz="2000" b="1" dirty="0" err="1" smtClean="0"/>
              <a:t>accumbens</a:t>
            </a:r>
            <a:r>
              <a:rPr lang="fr-FR" sz="2000" b="1" dirty="0" smtClean="0"/>
              <a:t> </a:t>
            </a:r>
            <a:r>
              <a:rPr lang="fr-FR" sz="2000" dirty="0" smtClean="0"/>
              <a:t>(anomalie de la structure membranaire des vésicule induite par           la </a:t>
            </a:r>
            <a:r>
              <a:rPr lang="fr-FR" sz="2000" b="1" dirty="0" smtClean="0"/>
              <a:t>modification de sa composition en APGI </a:t>
            </a:r>
            <a:r>
              <a:rPr lang="fr-FR" sz="2000" b="1" i="1" dirty="0" smtClean="0"/>
              <a:t>n</a:t>
            </a:r>
            <a:r>
              <a:rPr lang="fr-FR" sz="2000" b="1" dirty="0" smtClean="0"/>
              <a:t>-3</a:t>
            </a:r>
            <a:r>
              <a:rPr lang="fr-FR" sz="2000" dirty="0" smtClean="0">
                <a:solidFill>
                  <a:srgbClr val="FF0000"/>
                </a:solidFill>
              </a:rPr>
              <a:t>, </a:t>
            </a:r>
            <a:r>
              <a:rPr lang="fr-FR" sz="2000" b="1" dirty="0" smtClean="0"/>
              <a:t>fragilité           des membranes</a:t>
            </a:r>
            <a:r>
              <a:rPr lang="fr-FR" sz="2000" dirty="0" smtClean="0"/>
              <a:t>, </a:t>
            </a:r>
            <a:r>
              <a:rPr lang="fr-FR" sz="2000" b="1" dirty="0" smtClean="0"/>
              <a:t>altération de leur fluidité </a:t>
            </a:r>
            <a:r>
              <a:rPr lang="fr-FR" sz="2000" dirty="0" smtClean="0"/>
              <a:t>pouvant affecter            le processus de mis en réserve de la dopamine);</a:t>
            </a:r>
          </a:p>
          <a:p>
            <a:pPr algn="ctr">
              <a:buFont typeface="Wingdings" pitchFamily="2" charset="2"/>
              <a:buChar char="ü"/>
            </a:pPr>
            <a:r>
              <a:rPr lang="fr-FR" sz="2000" dirty="0" smtClean="0"/>
              <a:t> la </a:t>
            </a:r>
            <a:r>
              <a:rPr lang="fr-FR" sz="2000" b="1" dirty="0" smtClean="0"/>
              <a:t>diminution</a:t>
            </a:r>
            <a:r>
              <a:rPr lang="fr-FR" sz="2000" dirty="0" smtClean="0"/>
              <a:t> de mis en </a:t>
            </a:r>
            <a:r>
              <a:rPr lang="fr-FR" sz="2000" b="1" dirty="0" smtClean="0"/>
              <a:t>réserve de la dopamine </a:t>
            </a:r>
            <a:r>
              <a:rPr lang="fr-FR" sz="2000" dirty="0" smtClean="0"/>
              <a:t>dans           les vésicules pourrait </a:t>
            </a:r>
            <a:r>
              <a:rPr lang="fr-FR" sz="2000" b="1" dirty="0" smtClean="0"/>
              <a:t>perturber l’ensemble du métabolisme</a:t>
            </a:r>
            <a:r>
              <a:rPr lang="fr-FR" sz="2000" dirty="0" smtClean="0"/>
              <a:t>          de ce neurotransmetteur dans le cortex frontal et dans le noyau </a:t>
            </a:r>
            <a:r>
              <a:rPr lang="fr-FR" sz="2000" dirty="0" err="1" smtClean="0"/>
              <a:t>accumbens</a:t>
            </a:r>
            <a:r>
              <a:rPr lang="fr-FR" sz="2000" dirty="0" smtClean="0"/>
              <a:t> ;</a:t>
            </a:r>
          </a:p>
          <a:p>
            <a:pPr algn="ctr">
              <a:buFont typeface="Wingdings" pitchFamily="2" charset="2"/>
              <a:buChar char="ü"/>
            </a:pPr>
            <a:r>
              <a:rPr lang="fr-FR" sz="2000" dirty="0" smtClean="0"/>
              <a:t> les anomalies des taux de récepteur de la dopamine pourrait être liées aux anomalies de la structure des membranes dans lesquelles ils sont enchâssés. </a:t>
            </a:r>
            <a:endParaRPr lang="fr-FR" sz="2000" dirty="0"/>
          </a:p>
        </p:txBody>
      </p:sp>
      <p:pic>
        <p:nvPicPr>
          <p:cNvPr id="2051" name="Picture 3" descr="C:\Users\massinissa\Documents\PostDoc\Cours\Sciences Alimentaires\Aliments fonctionnels\Programme du module Aliments fonctionnels\AGPI\Illustrations\Basal_ganglia wikipedia.o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928670"/>
            <a:ext cx="2940371" cy="2643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C:\Users\massinissa\Documents\PostDoc\Cours\Sciences Alimentaires\Aliments fonctionnels\Programme du module Aliments fonctionnels\AGPI\Illustrations\1314080-Régions_du_cortex_cérébral larousse.fr.jpg"/>
          <p:cNvPicPr>
            <a:picLocks noChangeAspect="1" noChangeArrowheads="1"/>
          </p:cNvPicPr>
          <p:nvPr/>
        </p:nvPicPr>
        <p:blipFill>
          <a:blip r:embed="rId3"/>
          <a:srcRect t="37500"/>
          <a:stretch>
            <a:fillRect/>
          </a:stretch>
        </p:blipFill>
        <p:spPr bwMode="auto">
          <a:xfrm>
            <a:off x="714348" y="928670"/>
            <a:ext cx="4008112" cy="2571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"/>
            <a:ext cx="9144000" cy="74481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23900" dirty="0" smtClean="0"/>
          </a:p>
          <a:p>
            <a:r>
              <a:rPr lang="fr-FR" sz="23900" dirty="0" smtClean="0"/>
              <a:t>f</a:t>
            </a:r>
            <a:endParaRPr lang="fr-FR" sz="2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0" y="285728"/>
            <a:ext cx="8429684" cy="6217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sz="19900" dirty="0" smtClean="0"/>
          </a:p>
          <a:p>
            <a:r>
              <a:rPr lang="fr-FR" sz="19900" dirty="0" smtClean="0">
                <a:solidFill>
                  <a:schemeClr val="bg1"/>
                </a:solidFill>
              </a:rPr>
              <a:t>f</a:t>
            </a:r>
            <a:endParaRPr lang="fr-FR" sz="19900" dirty="0">
              <a:solidFill>
                <a:schemeClr val="bg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57158" y="928670"/>
            <a:ext cx="8858312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9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AGPI et qualité de la vision</a:t>
            </a:r>
            <a:br>
              <a:rPr kumimoji="0" lang="fr-FR" sz="29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fr-FR" sz="29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fr-FR" sz="29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fr-FR" sz="29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fr-FR" sz="29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fr-FR" sz="29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7829576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recquis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643998" cy="3643338"/>
          </a:xfrm>
        </p:spPr>
        <p:txBody>
          <a:bodyPr>
            <a:noAutofit/>
          </a:bodyPr>
          <a:lstStyle/>
          <a:p>
            <a:r>
              <a:rPr lang="fr-FR" sz="3200" dirty="0" smtClean="0"/>
              <a:t>Avoir des connaissances sur le concept des aliments fonctionnels ;</a:t>
            </a:r>
          </a:p>
          <a:p>
            <a:r>
              <a:rPr lang="fr-FR" sz="3200" dirty="0" smtClean="0"/>
              <a:t>Avoir des notions de base sur la structure et les propriétés physicochimiques des acides gras polyinsaturés.</a:t>
            </a:r>
          </a:p>
          <a:p>
            <a:pPr marL="633413" indent="-273050">
              <a:buNone/>
            </a:pPr>
            <a:endParaRPr lang="fr-FR" sz="3200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sz="3200" dirty="0">
              <a:latin typeface="+mj-lt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0034" y="928670"/>
            <a:ext cx="8072494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9388" algn="just"/>
            <a:r>
              <a:rPr lang="fr-FR" sz="2800" dirty="0" smtClean="0"/>
              <a:t>La réception de la lumière par </a:t>
            </a:r>
            <a:r>
              <a:rPr lang="fr-FR" sz="2800" b="1" dirty="0" smtClean="0"/>
              <a:t>la rétine </a:t>
            </a:r>
            <a:r>
              <a:rPr lang="fr-FR" sz="2800" dirty="0" smtClean="0"/>
              <a:t>met en œuvre une </a:t>
            </a:r>
            <a:r>
              <a:rPr lang="fr-FR" sz="2800" b="1" dirty="0" smtClean="0"/>
              <a:t>organisation moléculaire</a:t>
            </a:r>
            <a:r>
              <a:rPr lang="fr-FR" sz="2800" dirty="0" smtClean="0"/>
              <a:t>.  Elle est constituée par l’association étroite, précoce et spécifique, entre :</a:t>
            </a:r>
          </a:p>
          <a:p>
            <a:pPr indent="179388" algn="just"/>
            <a:endParaRPr lang="fr-FR" sz="2800" dirty="0" smtClean="0"/>
          </a:p>
          <a:p>
            <a:r>
              <a:rPr lang="fr-FR" sz="2800" dirty="0" smtClean="0"/>
              <a:t>_ le rétinal ;</a:t>
            </a:r>
          </a:p>
          <a:p>
            <a:endParaRPr lang="fr-FR" sz="2800" dirty="0" smtClean="0"/>
          </a:p>
          <a:p>
            <a:r>
              <a:rPr lang="fr-FR" sz="2800" dirty="0" smtClean="0"/>
              <a:t>_ la rhodopsine ;</a:t>
            </a:r>
          </a:p>
          <a:p>
            <a:endParaRPr lang="fr-FR" sz="2800" dirty="0" smtClean="0"/>
          </a:p>
          <a:p>
            <a:r>
              <a:rPr lang="fr-FR" sz="2800" dirty="0" smtClean="0"/>
              <a:t>_ les phospholipides des disques membranaires.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642926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pic>
        <p:nvPicPr>
          <p:cNvPr id="1027" name="Picture 3" descr="C:\Users\massinissa\Documents\PostDoc\Cours\Sciences Alimentaires\Aliments fonctionnels\Programme du module Aliments fonctionnels\AGPI\Illustrations\oeil1291328978 www.drpion.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649115" cy="338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Users\massinissa\Documents\PostDoc\Cours\Sciences Alimentaires\Aliments fonctionnels\Programme du module Aliments fonctionnels\AGPI\Illustrations\retine  perceptioncouleurs.free.f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5572164" cy="43394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Flèche à angle droit 7"/>
          <p:cNvSpPr/>
          <p:nvPr/>
        </p:nvSpPr>
        <p:spPr>
          <a:xfrm rot="10800000" flipH="1">
            <a:off x="3071802" y="2104306"/>
            <a:ext cx="1143008" cy="396000"/>
          </a:xfrm>
          <a:prstGeom prst="bentUpArrow">
            <a:avLst>
              <a:gd name="adj1" fmla="val 13644"/>
              <a:gd name="adj2" fmla="val 25000"/>
              <a:gd name="adj3" fmla="val 25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pic>
        <p:nvPicPr>
          <p:cNvPr id="9" name="Picture 2" descr="C:\Users\massinissa\Documents\PostDoc\Cours\Sciences Alimentaires\Aliments fonctionnels\Programme du module Aliments fonctionnels\AGPI\Illustrations\1415_Retinal_Isomers en.wikipedia.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76438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428596" y="1142984"/>
          <a:ext cx="807249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17"/>
          <p:cNvGrpSpPr>
            <a:grpSpLocks/>
          </p:cNvGrpSpPr>
          <p:nvPr/>
        </p:nvGrpSpPr>
        <p:grpSpPr bwMode="auto">
          <a:xfrm>
            <a:off x="2571736" y="6043634"/>
            <a:ext cx="4429156" cy="457200"/>
            <a:chOff x="4184" y="3240"/>
            <a:chExt cx="1558" cy="288"/>
          </a:xfrm>
        </p:grpSpPr>
        <p:grpSp>
          <p:nvGrpSpPr>
            <p:cNvPr id="9" name="Group 118"/>
            <p:cNvGrpSpPr>
              <a:grpSpLocks/>
            </p:cNvGrpSpPr>
            <p:nvPr/>
          </p:nvGrpSpPr>
          <p:grpSpPr bwMode="auto">
            <a:xfrm>
              <a:off x="4308" y="3326"/>
              <a:ext cx="1161" cy="118"/>
              <a:chOff x="4308" y="3326"/>
              <a:chExt cx="1161" cy="118"/>
            </a:xfrm>
          </p:grpSpPr>
          <p:sp>
            <p:nvSpPr>
              <p:cNvPr id="12" name="Freeform 119"/>
              <p:cNvSpPr>
                <a:spLocks/>
              </p:cNvSpPr>
              <p:nvPr/>
            </p:nvSpPr>
            <p:spPr bwMode="auto">
              <a:xfrm>
                <a:off x="4576" y="3326"/>
                <a:ext cx="234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63" y="112"/>
                  </a:cxn>
                  <a:cxn ang="0">
                    <a:pos x="112" y="0"/>
                  </a:cxn>
                  <a:cxn ang="0">
                    <a:pos x="161" y="112"/>
                  </a:cxn>
                  <a:cxn ang="0">
                    <a:pos x="234" y="112"/>
                  </a:cxn>
                </a:cxnLst>
                <a:rect l="0" t="0" r="r" b="b"/>
                <a:pathLst>
                  <a:path w="234" h="112">
                    <a:moveTo>
                      <a:pt x="0" y="112"/>
                    </a:moveTo>
                    <a:lnTo>
                      <a:pt x="63" y="112"/>
                    </a:lnTo>
                    <a:lnTo>
                      <a:pt x="112" y="0"/>
                    </a:lnTo>
                    <a:lnTo>
                      <a:pt x="161" y="112"/>
                    </a:lnTo>
                    <a:lnTo>
                      <a:pt x="234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3" name="Line 120"/>
              <p:cNvSpPr>
                <a:spLocks noChangeShapeType="1"/>
              </p:cNvSpPr>
              <p:nvPr/>
            </p:nvSpPr>
            <p:spPr bwMode="auto">
              <a:xfrm>
                <a:off x="4576" y="3401"/>
                <a:ext cx="6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" name="Line 121"/>
              <p:cNvSpPr>
                <a:spLocks noChangeShapeType="1"/>
              </p:cNvSpPr>
              <p:nvPr/>
            </p:nvSpPr>
            <p:spPr bwMode="auto">
              <a:xfrm>
                <a:off x="4737" y="3401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5" name="Freeform 122"/>
              <p:cNvSpPr>
                <a:spLocks/>
              </p:cNvSpPr>
              <p:nvPr/>
            </p:nvSpPr>
            <p:spPr bwMode="auto">
              <a:xfrm>
                <a:off x="4479" y="3326"/>
                <a:ext cx="97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8" y="0"/>
                  </a:cxn>
                  <a:cxn ang="0">
                    <a:pos x="97" y="112"/>
                  </a:cxn>
                </a:cxnLst>
                <a:rect l="0" t="0" r="r" b="b"/>
                <a:pathLst>
                  <a:path w="97" h="112">
                    <a:moveTo>
                      <a:pt x="0" y="112"/>
                    </a:moveTo>
                    <a:lnTo>
                      <a:pt x="48" y="0"/>
                    </a:lnTo>
                    <a:lnTo>
                      <a:pt x="97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6" name="Freeform 123"/>
              <p:cNvSpPr>
                <a:spLocks/>
              </p:cNvSpPr>
              <p:nvPr/>
            </p:nvSpPr>
            <p:spPr bwMode="auto">
              <a:xfrm>
                <a:off x="4308" y="3326"/>
                <a:ext cx="171" cy="112"/>
              </a:xfrm>
              <a:custGeom>
                <a:avLst/>
                <a:gdLst/>
                <a:ahLst/>
                <a:cxnLst>
                  <a:cxn ang="0">
                    <a:pos x="171" y="112"/>
                  </a:cxn>
                  <a:cxn ang="0">
                    <a:pos x="97" y="112"/>
                  </a:cxn>
                  <a:cxn ang="0">
                    <a:pos x="48" y="0"/>
                  </a:cxn>
                  <a:cxn ang="0">
                    <a:pos x="0" y="112"/>
                  </a:cxn>
                </a:cxnLst>
                <a:rect l="0" t="0" r="r" b="b"/>
                <a:pathLst>
                  <a:path w="171" h="112">
                    <a:moveTo>
                      <a:pt x="171" y="112"/>
                    </a:moveTo>
                    <a:lnTo>
                      <a:pt x="97" y="112"/>
                    </a:lnTo>
                    <a:lnTo>
                      <a:pt x="48" y="0"/>
                    </a:lnTo>
                    <a:lnTo>
                      <a:pt x="0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7" name="Line 124"/>
              <p:cNvSpPr>
                <a:spLocks noChangeShapeType="1"/>
              </p:cNvSpPr>
              <p:nvPr/>
            </p:nvSpPr>
            <p:spPr bwMode="auto">
              <a:xfrm>
                <a:off x="4405" y="3401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8" name="Freeform 125"/>
              <p:cNvSpPr>
                <a:spLocks/>
              </p:cNvSpPr>
              <p:nvPr/>
            </p:nvSpPr>
            <p:spPr bwMode="auto">
              <a:xfrm>
                <a:off x="4810" y="3331"/>
                <a:ext cx="342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49" y="0"/>
                  </a:cxn>
                  <a:cxn ang="0">
                    <a:pos x="98" y="113"/>
                  </a:cxn>
                  <a:cxn ang="0">
                    <a:pos x="171" y="113"/>
                  </a:cxn>
                  <a:cxn ang="0">
                    <a:pos x="220" y="0"/>
                  </a:cxn>
                  <a:cxn ang="0">
                    <a:pos x="269" y="113"/>
                  </a:cxn>
                  <a:cxn ang="0">
                    <a:pos x="342" y="113"/>
                  </a:cxn>
                </a:cxnLst>
                <a:rect l="0" t="0" r="r" b="b"/>
                <a:pathLst>
                  <a:path w="342" h="113">
                    <a:moveTo>
                      <a:pt x="0" y="113"/>
                    </a:moveTo>
                    <a:lnTo>
                      <a:pt x="49" y="0"/>
                    </a:lnTo>
                    <a:lnTo>
                      <a:pt x="98" y="113"/>
                    </a:lnTo>
                    <a:lnTo>
                      <a:pt x="171" y="113"/>
                    </a:lnTo>
                    <a:lnTo>
                      <a:pt x="220" y="0"/>
                    </a:lnTo>
                    <a:lnTo>
                      <a:pt x="269" y="113"/>
                    </a:lnTo>
                    <a:lnTo>
                      <a:pt x="342" y="113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9" name="Line 126"/>
              <p:cNvSpPr>
                <a:spLocks noChangeShapeType="1"/>
              </p:cNvSpPr>
              <p:nvPr/>
            </p:nvSpPr>
            <p:spPr bwMode="auto">
              <a:xfrm>
                <a:off x="4908" y="3406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0" name="Line 127"/>
              <p:cNvSpPr>
                <a:spLocks noChangeShapeType="1"/>
              </p:cNvSpPr>
              <p:nvPr/>
            </p:nvSpPr>
            <p:spPr bwMode="auto">
              <a:xfrm>
                <a:off x="5079" y="3406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1" name="Freeform 128"/>
              <p:cNvSpPr>
                <a:spLocks/>
              </p:cNvSpPr>
              <p:nvPr/>
            </p:nvSpPr>
            <p:spPr bwMode="auto">
              <a:xfrm>
                <a:off x="5152" y="3331"/>
                <a:ext cx="171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49" y="0"/>
                  </a:cxn>
                  <a:cxn ang="0">
                    <a:pos x="98" y="113"/>
                  </a:cxn>
                  <a:cxn ang="0">
                    <a:pos x="171" y="113"/>
                  </a:cxn>
                </a:cxnLst>
                <a:rect l="0" t="0" r="r" b="b"/>
                <a:pathLst>
                  <a:path w="171" h="113">
                    <a:moveTo>
                      <a:pt x="0" y="113"/>
                    </a:moveTo>
                    <a:lnTo>
                      <a:pt x="49" y="0"/>
                    </a:lnTo>
                    <a:lnTo>
                      <a:pt x="98" y="113"/>
                    </a:lnTo>
                    <a:lnTo>
                      <a:pt x="171" y="113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2" name="Line 129"/>
              <p:cNvSpPr>
                <a:spLocks noChangeShapeType="1"/>
              </p:cNvSpPr>
              <p:nvPr/>
            </p:nvSpPr>
            <p:spPr bwMode="auto">
              <a:xfrm>
                <a:off x="5250" y="3406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3" name="Freeform 130"/>
              <p:cNvSpPr>
                <a:spLocks/>
              </p:cNvSpPr>
              <p:nvPr/>
            </p:nvSpPr>
            <p:spPr bwMode="auto">
              <a:xfrm>
                <a:off x="5323" y="3331"/>
                <a:ext cx="146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49" y="0"/>
                  </a:cxn>
                  <a:cxn ang="0">
                    <a:pos x="97" y="113"/>
                  </a:cxn>
                  <a:cxn ang="0">
                    <a:pos x="146" y="0"/>
                  </a:cxn>
                </a:cxnLst>
                <a:rect l="0" t="0" r="r" b="b"/>
                <a:pathLst>
                  <a:path w="146" h="113">
                    <a:moveTo>
                      <a:pt x="0" y="113"/>
                    </a:moveTo>
                    <a:lnTo>
                      <a:pt x="49" y="0"/>
                    </a:lnTo>
                    <a:lnTo>
                      <a:pt x="97" y="113"/>
                    </a:lnTo>
                    <a:lnTo>
                      <a:pt x="14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5" name="Line 131"/>
              <p:cNvSpPr>
                <a:spLocks noChangeShapeType="1"/>
              </p:cNvSpPr>
              <p:nvPr/>
            </p:nvSpPr>
            <p:spPr bwMode="auto">
              <a:xfrm>
                <a:off x="4737" y="3401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6" name="Line 132"/>
              <p:cNvSpPr>
                <a:spLocks noChangeShapeType="1"/>
              </p:cNvSpPr>
              <p:nvPr/>
            </p:nvSpPr>
            <p:spPr bwMode="auto">
              <a:xfrm>
                <a:off x="4737" y="3401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</p:grpSp>
        <p:sp>
          <p:nvSpPr>
            <p:cNvPr id="10" name="Rectangle 133"/>
            <p:cNvSpPr>
              <a:spLocks noChangeArrowheads="1"/>
            </p:cNvSpPr>
            <p:nvPr/>
          </p:nvSpPr>
          <p:spPr bwMode="auto">
            <a:xfrm>
              <a:off x="5448" y="3240"/>
              <a:ext cx="294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COOH</a:t>
              </a:r>
              <a:endParaRPr lang="fr-FR" sz="11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Rectangle 134"/>
            <p:cNvSpPr>
              <a:spLocks noChangeArrowheads="1"/>
            </p:cNvSpPr>
            <p:nvPr/>
          </p:nvSpPr>
          <p:spPr bwMode="auto">
            <a:xfrm>
              <a:off x="4184" y="3421"/>
              <a:ext cx="181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>
                  <a:latin typeface="+mj-lt"/>
                  <a:cs typeface="Times New Roman" pitchFamily="18" charset="0"/>
                </a:rPr>
                <a:t>CH</a:t>
              </a:r>
              <a:r>
                <a:rPr lang="en-US" sz="1100" b="1" baseline="-25000">
                  <a:latin typeface="+mj-lt"/>
                  <a:cs typeface="Times New Roman" pitchFamily="18" charset="0"/>
                </a:rPr>
                <a:t>3</a:t>
              </a:r>
              <a:endParaRPr lang="fr-FR" sz="1100" b="1" baseline="-25000"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428596" y="1142984"/>
          <a:ext cx="807249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2571736" y="6043634"/>
            <a:ext cx="4429156" cy="457200"/>
            <a:chOff x="4184" y="3240"/>
            <a:chExt cx="1558" cy="288"/>
          </a:xfrm>
        </p:grpSpPr>
        <p:grpSp>
          <p:nvGrpSpPr>
            <p:cNvPr id="3" name="Group 118"/>
            <p:cNvGrpSpPr>
              <a:grpSpLocks/>
            </p:cNvGrpSpPr>
            <p:nvPr/>
          </p:nvGrpSpPr>
          <p:grpSpPr bwMode="auto">
            <a:xfrm>
              <a:off x="4308" y="3326"/>
              <a:ext cx="1161" cy="118"/>
              <a:chOff x="4308" y="3326"/>
              <a:chExt cx="1161" cy="118"/>
            </a:xfrm>
          </p:grpSpPr>
          <p:sp>
            <p:nvSpPr>
              <p:cNvPr id="12" name="Freeform 119"/>
              <p:cNvSpPr>
                <a:spLocks/>
              </p:cNvSpPr>
              <p:nvPr/>
            </p:nvSpPr>
            <p:spPr bwMode="auto">
              <a:xfrm>
                <a:off x="4576" y="3326"/>
                <a:ext cx="234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63" y="112"/>
                  </a:cxn>
                  <a:cxn ang="0">
                    <a:pos x="112" y="0"/>
                  </a:cxn>
                  <a:cxn ang="0">
                    <a:pos x="161" y="112"/>
                  </a:cxn>
                  <a:cxn ang="0">
                    <a:pos x="234" y="112"/>
                  </a:cxn>
                </a:cxnLst>
                <a:rect l="0" t="0" r="r" b="b"/>
                <a:pathLst>
                  <a:path w="234" h="112">
                    <a:moveTo>
                      <a:pt x="0" y="112"/>
                    </a:moveTo>
                    <a:lnTo>
                      <a:pt x="63" y="112"/>
                    </a:lnTo>
                    <a:lnTo>
                      <a:pt x="112" y="0"/>
                    </a:lnTo>
                    <a:lnTo>
                      <a:pt x="161" y="112"/>
                    </a:lnTo>
                    <a:lnTo>
                      <a:pt x="234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3" name="Line 120"/>
              <p:cNvSpPr>
                <a:spLocks noChangeShapeType="1"/>
              </p:cNvSpPr>
              <p:nvPr/>
            </p:nvSpPr>
            <p:spPr bwMode="auto">
              <a:xfrm>
                <a:off x="4576" y="3401"/>
                <a:ext cx="6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4" name="Line 121"/>
              <p:cNvSpPr>
                <a:spLocks noChangeShapeType="1"/>
              </p:cNvSpPr>
              <p:nvPr/>
            </p:nvSpPr>
            <p:spPr bwMode="auto">
              <a:xfrm>
                <a:off x="4737" y="3401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5" name="Freeform 122"/>
              <p:cNvSpPr>
                <a:spLocks/>
              </p:cNvSpPr>
              <p:nvPr/>
            </p:nvSpPr>
            <p:spPr bwMode="auto">
              <a:xfrm>
                <a:off x="4479" y="3326"/>
                <a:ext cx="97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8" y="0"/>
                  </a:cxn>
                  <a:cxn ang="0">
                    <a:pos x="97" y="112"/>
                  </a:cxn>
                </a:cxnLst>
                <a:rect l="0" t="0" r="r" b="b"/>
                <a:pathLst>
                  <a:path w="97" h="112">
                    <a:moveTo>
                      <a:pt x="0" y="112"/>
                    </a:moveTo>
                    <a:lnTo>
                      <a:pt x="48" y="0"/>
                    </a:lnTo>
                    <a:lnTo>
                      <a:pt x="97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6" name="Freeform 123"/>
              <p:cNvSpPr>
                <a:spLocks/>
              </p:cNvSpPr>
              <p:nvPr/>
            </p:nvSpPr>
            <p:spPr bwMode="auto">
              <a:xfrm>
                <a:off x="4308" y="3326"/>
                <a:ext cx="171" cy="112"/>
              </a:xfrm>
              <a:custGeom>
                <a:avLst/>
                <a:gdLst/>
                <a:ahLst/>
                <a:cxnLst>
                  <a:cxn ang="0">
                    <a:pos x="171" y="112"/>
                  </a:cxn>
                  <a:cxn ang="0">
                    <a:pos x="97" y="112"/>
                  </a:cxn>
                  <a:cxn ang="0">
                    <a:pos x="48" y="0"/>
                  </a:cxn>
                  <a:cxn ang="0">
                    <a:pos x="0" y="112"/>
                  </a:cxn>
                </a:cxnLst>
                <a:rect l="0" t="0" r="r" b="b"/>
                <a:pathLst>
                  <a:path w="171" h="112">
                    <a:moveTo>
                      <a:pt x="171" y="112"/>
                    </a:moveTo>
                    <a:lnTo>
                      <a:pt x="97" y="112"/>
                    </a:lnTo>
                    <a:lnTo>
                      <a:pt x="48" y="0"/>
                    </a:lnTo>
                    <a:lnTo>
                      <a:pt x="0" y="112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7" name="Line 124"/>
              <p:cNvSpPr>
                <a:spLocks noChangeShapeType="1"/>
              </p:cNvSpPr>
              <p:nvPr/>
            </p:nvSpPr>
            <p:spPr bwMode="auto">
              <a:xfrm>
                <a:off x="4405" y="3401"/>
                <a:ext cx="74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8" name="Freeform 125"/>
              <p:cNvSpPr>
                <a:spLocks/>
              </p:cNvSpPr>
              <p:nvPr/>
            </p:nvSpPr>
            <p:spPr bwMode="auto">
              <a:xfrm>
                <a:off x="4810" y="3331"/>
                <a:ext cx="342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49" y="0"/>
                  </a:cxn>
                  <a:cxn ang="0">
                    <a:pos x="98" y="113"/>
                  </a:cxn>
                  <a:cxn ang="0">
                    <a:pos x="171" y="113"/>
                  </a:cxn>
                  <a:cxn ang="0">
                    <a:pos x="220" y="0"/>
                  </a:cxn>
                  <a:cxn ang="0">
                    <a:pos x="269" y="113"/>
                  </a:cxn>
                  <a:cxn ang="0">
                    <a:pos x="342" y="113"/>
                  </a:cxn>
                </a:cxnLst>
                <a:rect l="0" t="0" r="r" b="b"/>
                <a:pathLst>
                  <a:path w="342" h="113">
                    <a:moveTo>
                      <a:pt x="0" y="113"/>
                    </a:moveTo>
                    <a:lnTo>
                      <a:pt x="49" y="0"/>
                    </a:lnTo>
                    <a:lnTo>
                      <a:pt x="98" y="113"/>
                    </a:lnTo>
                    <a:lnTo>
                      <a:pt x="171" y="113"/>
                    </a:lnTo>
                    <a:lnTo>
                      <a:pt x="220" y="0"/>
                    </a:lnTo>
                    <a:lnTo>
                      <a:pt x="269" y="113"/>
                    </a:lnTo>
                    <a:lnTo>
                      <a:pt x="342" y="113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19" name="Line 126"/>
              <p:cNvSpPr>
                <a:spLocks noChangeShapeType="1"/>
              </p:cNvSpPr>
              <p:nvPr/>
            </p:nvSpPr>
            <p:spPr bwMode="auto">
              <a:xfrm>
                <a:off x="4908" y="3406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0" name="Line 127"/>
              <p:cNvSpPr>
                <a:spLocks noChangeShapeType="1"/>
              </p:cNvSpPr>
              <p:nvPr/>
            </p:nvSpPr>
            <p:spPr bwMode="auto">
              <a:xfrm>
                <a:off x="5079" y="3406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1" name="Freeform 128"/>
              <p:cNvSpPr>
                <a:spLocks/>
              </p:cNvSpPr>
              <p:nvPr/>
            </p:nvSpPr>
            <p:spPr bwMode="auto">
              <a:xfrm>
                <a:off x="5152" y="3331"/>
                <a:ext cx="171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49" y="0"/>
                  </a:cxn>
                  <a:cxn ang="0">
                    <a:pos x="98" y="113"/>
                  </a:cxn>
                  <a:cxn ang="0">
                    <a:pos x="171" y="113"/>
                  </a:cxn>
                </a:cxnLst>
                <a:rect l="0" t="0" r="r" b="b"/>
                <a:pathLst>
                  <a:path w="171" h="113">
                    <a:moveTo>
                      <a:pt x="0" y="113"/>
                    </a:moveTo>
                    <a:lnTo>
                      <a:pt x="49" y="0"/>
                    </a:lnTo>
                    <a:lnTo>
                      <a:pt x="98" y="113"/>
                    </a:lnTo>
                    <a:lnTo>
                      <a:pt x="171" y="113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2" name="Line 129"/>
              <p:cNvSpPr>
                <a:spLocks noChangeShapeType="1"/>
              </p:cNvSpPr>
              <p:nvPr/>
            </p:nvSpPr>
            <p:spPr bwMode="auto">
              <a:xfrm>
                <a:off x="5250" y="3406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3" name="Freeform 130"/>
              <p:cNvSpPr>
                <a:spLocks/>
              </p:cNvSpPr>
              <p:nvPr/>
            </p:nvSpPr>
            <p:spPr bwMode="auto">
              <a:xfrm>
                <a:off x="5323" y="3331"/>
                <a:ext cx="146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49" y="0"/>
                  </a:cxn>
                  <a:cxn ang="0">
                    <a:pos x="97" y="113"/>
                  </a:cxn>
                  <a:cxn ang="0">
                    <a:pos x="146" y="0"/>
                  </a:cxn>
                </a:cxnLst>
                <a:rect l="0" t="0" r="r" b="b"/>
                <a:pathLst>
                  <a:path w="146" h="113">
                    <a:moveTo>
                      <a:pt x="0" y="113"/>
                    </a:moveTo>
                    <a:lnTo>
                      <a:pt x="49" y="0"/>
                    </a:lnTo>
                    <a:lnTo>
                      <a:pt x="97" y="113"/>
                    </a:lnTo>
                    <a:lnTo>
                      <a:pt x="14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5" name="Line 131"/>
              <p:cNvSpPr>
                <a:spLocks noChangeShapeType="1"/>
              </p:cNvSpPr>
              <p:nvPr/>
            </p:nvSpPr>
            <p:spPr bwMode="auto">
              <a:xfrm>
                <a:off x="4737" y="3401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  <p:sp>
            <p:nvSpPr>
              <p:cNvPr id="26" name="Line 132"/>
              <p:cNvSpPr>
                <a:spLocks noChangeShapeType="1"/>
              </p:cNvSpPr>
              <p:nvPr/>
            </p:nvSpPr>
            <p:spPr bwMode="auto">
              <a:xfrm>
                <a:off x="4737" y="3401"/>
                <a:ext cx="7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+mj-lt"/>
                </a:endParaRPr>
              </a:p>
            </p:txBody>
          </p:sp>
        </p:grpSp>
        <p:sp>
          <p:nvSpPr>
            <p:cNvPr id="10" name="Rectangle 133"/>
            <p:cNvSpPr>
              <a:spLocks noChangeArrowheads="1"/>
            </p:cNvSpPr>
            <p:nvPr/>
          </p:nvSpPr>
          <p:spPr bwMode="auto">
            <a:xfrm>
              <a:off x="5448" y="3240"/>
              <a:ext cx="294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latin typeface="+mj-lt"/>
                  <a:cs typeface="Times New Roman" pitchFamily="18" charset="0"/>
                </a:rPr>
                <a:t>COOH</a:t>
              </a:r>
              <a:endParaRPr lang="fr-FR" sz="11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Rectangle 134"/>
            <p:cNvSpPr>
              <a:spLocks noChangeArrowheads="1"/>
            </p:cNvSpPr>
            <p:nvPr/>
          </p:nvSpPr>
          <p:spPr bwMode="auto">
            <a:xfrm>
              <a:off x="4184" y="3421"/>
              <a:ext cx="181" cy="10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>
                  <a:latin typeface="+mj-lt"/>
                  <a:cs typeface="Times New Roman" pitchFamily="18" charset="0"/>
                </a:rPr>
                <a:t>CH</a:t>
              </a:r>
              <a:r>
                <a:rPr lang="en-US" sz="1100" b="1" baseline="-25000">
                  <a:latin typeface="+mj-lt"/>
                  <a:cs typeface="Times New Roman" pitchFamily="18" charset="0"/>
                </a:rPr>
                <a:t>3</a:t>
              </a:r>
              <a:endParaRPr lang="fr-FR" sz="1100" b="1" baseline="-25000"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graphicFrame>
        <p:nvGraphicFramePr>
          <p:cNvPr id="27" name="Diagramme 26"/>
          <p:cNvGraphicFramePr/>
          <p:nvPr/>
        </p:nvGraphicFramePr>
        <p:xfrm>
          <a:off x="357190" y="-24"/>
          <a:ext cx="8643966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571472" y="3786190"/>
            <a:ext cx="32147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Difficulté excessive à voir lorsque la luminosité diminue (ex. au crépuscule)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rot="5400000" flipH="1" flipV="1">
            <a:off x="1857356" y="3500438"/>
            <a:ext cx="5715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42910" y="928670"/>
            <a:ext cx="8072494" cy="11541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300" dirty="0" smtClean="0"/>
              <a:t>L’</a:t>
            </a:r>
            <a:r>
              <a:rPr lang="fr-FR" sz="2300" b="1" dirty="0" smtClean="0"/>
              <a:t>acuité visuelle </a:t>
            </a:r>
            <a:r>
              <a:rPr lang="fr-FR" sz="2300" dirty="0" smtClean="0"/>
              <a:t>est plus faible, de 25% à 4 semaine et de 50% à 12 semaines, chez les singes carencés                en AGPI n-3.  </a:t>
            </a:r>
            <a:endParaRPr lang="fr-FR" sz="23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massinissa\Documents\PostDoc\Cours\Sciences Alimentaires\Aliments fonctionnels\Programme du module Aliments fonctionnels\AGPI\Illustrations\document_content_1242131714638Original www.docvadis.fr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5398" y="2142024"/>
            <a:ext cx="2859676" cy="46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871481"/>
            <a:ext cx="807249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retard de la </a:t>
            </a:r>
            <a:r>
              <a:rPr lang="fr-FR" sz="2400" b="1" dirty="0" smtClean="0"/>
              <a:t>maturation visuelle </a:t>
            </a:r>
            <a:r>
              <a:rPr lang="fr-FR" sz="2400" dirty="0" smtClean="0"/>
              <a:t>à l’âge de </a:t>
            </a:r>
            <a:r>
              <a:rPr lang="fr-FR" sz="2400" b="1" dirty="0" smtClean="0"/>
              <a:t>2 mois </a:t>
            </a:r>
            <a:r>
              <a:rPr lang="fr-FR" sz="2400" dirty="0" smtClean="0"/>
              <a:t>peu être évité par l’adjonction dans le </a:t>
            </a:r>
            <a:r>
              <a:rPr lang="fr-FR" sz="2400" b="1" dirty="0" smtClean="0"/>
              <a:t>lait                            de remplacement</a:t>
            </a:r>
            <a:r>
              <a:rPr lang="fr-FR" sz="2400" dirty="0" smtClean="0"/>
              <a:t> de </a:t>
            </a:r>
            <a:r>
              <a:rPr lang="fr-FR" sz="2400" b="1" dirty="0" smtClean="0"/>
              <a:t>lécithine d’œuf </a:t>
            </a:r>
            <a:r>
              <a:rPr lang="fr-FR" sz="2400" dirty="0" smtClean="0"/>
              <a:t>(contenant             des AGPI, dont le </a:t>
            </a:r>
            <a:r>
              <a:rPr lang="fr-FR" sz="2400" b="1" dirty="0" smtClean="0"/>
              <a:t>DHA</a:t>
            </a:r>
            <a:r>
              <a:rPr lang="fr-FR" sz="2400" dirty="0" smtClean="0"/>
              <a:t>) (Carlson </a:t>
            </a:r>
            <a:r>
              <a:rPr lang="fr-FR" sz="2400" i="1" dirty="0" smtClean="0"/>
              <a:t>et al</a:t>
            </a:r>
            <a:r>
              <a:rPr lang="fr-FR" sz="2400" dirty="0" smtClean="0"/>
              <a:t>., 1996).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3587969"/>
            <a:ext cx="807249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Chez les enfants né à terme, l’utilisation des formules contenant 0,5 à 1,7% de C18:3 </a:t>
            </a:r>
            <a:r>
              <a:rPr lang="fr-FR" sz="2400" i="1" dirty="0" smtClean="0"/>
              <a:t>n</a:t>
            </a:r>
            <a:r>
              <a:rPr lang="fr-FR" sz="2400" dirty="0" smtClean="0"/>
              <a:t>-3 (</a:t>
            </a:r>
            <a:r>
              <a:rPr lang="fr-FR" sz="2400" b="1" dirty="0" smtClean="0"/>
              <a:t>sans DHA</a:t>
            </a:r>
            <a:r>
              <a:rPr lang="fr-FR" sz="2400" dirty="0" smtClean="0"/>
              <a:t>) se traduit par un </a:t>
            </a:r>
            <a:r>
              <a:rPr lang="fr-FR" sz="2400" b="1" dirty="0" smtClean="0"/>
              <a:t>retard de la maturation visuelle</a:t>
            </a:r>
            <a:r>
              <a:rPr lang="fr-FR" sz="2400" dirty="0" smtClean="0"/>
              <a:t> par rapport à l’allaitement au sein (Jorgensen </a:t>
            </a:r>
            <a:r>
              <a:rPr lang="fr-FR" sz="2400" i="1" dirty="0" smtClean="0"/>
              <a:t>et al</a:t>
            </a:r>
            <a:r>
              <a:rPr lang="fr-FR" sz="2400" dirty="0" smtClean="0"/>
              <a:t>., 1996 ; 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42910" y="5300505"/>
            <a:ext cx="80724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AGPI </a:t>
            </a:r>
            <a:r>
              <a:rPr lang="fr-FR" sz="2400" i="1" dirty="0" smtClean="0"/>
              <a:t>n</a:t>
            </a:r>
            <a:r>
              <a:rPr lang="fr-FR" sz="2400" dirty="0" smtClean="0"/>
              <a:t>-3 favorisent la maturation des fonctions visuelles pendant les premiers mois de la vie postnatale.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42910" y="928670"/>
            <a:ext cx="807249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L’</a:t>
            </a:r>
            <a:r>
              <a:rPr lang="fr-FR" sz="2200" b="1" dirty="0" smtClean="0"/>
              <a:t>acuité visuelle </a:t>
            </a:r>
            <a:r>
              <a:rPr lang="fr-FR" sz="2200" dirty="0" smtClean="0"/>
              <a:t>est plus faible, de 25% à 4 semaine et de 50% à 12 semaines, chez les singes carencés en AGPI n-3.  </a:t>
            </a:r>
            <a:endParaRPr lang="fr-FR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1142992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relation moléculaire entre DHA et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0034" y="114298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ctr"/>
            <a:r>
              <a:rPr lang="fr-FR" dirty="0" smtClean="0"/>
              <a:t>La concentration élevée en DHA confère aux membranes </a:t>
            </a:r>
            <a:r>
              <a:rPr lang="fr-FR" dirty="0" err="1" smtClean="0"/>
              <a:t>photoréceptrices</a:t>
            </a:r>
            <a:r>
              <a:rPr lang="fr-FR" dirty="0" smtClean="0"/>
              <a:t> </a:t>
            </a:r>
            <a:r>
              <a:rPr lang="fr-FR" b="1" dirty="0" smtClean="0"/>
              <a:t>la plasticité </a:t>
            </a:r>
            <a:r>
              <a:rPr lang="fr-FR" dirty="0" smtClean="0"/>
              <a:t>nécessaire à l’initiation du </a:t>
            </a:r>
            <a:r>
              <a:rPr lang="fr-FR" b="1" dirty="0" smtClean="0"/>
              <a:t>processus             de </a:t>
            </a:r>
            <a:r>
              <a:rPr lang="fr-FR" b="1" dirty="0" err="1" smtClean="0"/>
              <a:t>phototransduction</a:t>
            </a:r>
            <a:r>
              <a:rPr lang="fr-FR" dirty="0" smtClean="0"/>
              <a:t> (</a:t>
            </a:r>
            <a:r>
              <a:rPr lang="fr-FR" i="1" dirty="0" smtClean="0"/>
              <a:t>in vitro</a:t>
            </a:r>
            <a:r>
              <a:rPr lang="fr-FR" dirty="0" smtClean="0"/>
              <a:t>) (</a:t>
            </a:r>
            <a:r>
              <a:rPr lang="fr-FR" dirty="0" err="1" smtClean="0"/>
              <a:t>Wiedmann</a:t>
            </a:r>
            <a:r>
              <a:rPr lang="fr-FR" dirty="0" smtClean="0"/>
              <a:t> </a:t>
            </a:r>
            <a:r>
              <a:rPr lang="fr-FR" i="1" dirty="0" smtClean="0"/>
              <a:t>et al.</a:t>
            </a:r>
            <a:r>
              <a:rPr lang="fr-FR" dirty="0" smtClean="0"/>
              <a:t>, 1988).</a:t>
            </a:r>
            <a:endParaRPr lang="fr-FR" dirty="0"/>
          </a:p>
        </p:txBody>
      </p:sp>
      <p:pic>
        <p:nvPicPr>
          <p:cNvPr id="10" name="Picture 2" descr="C:\Users\massinissa\Documents\PostDoc\Cours\Sciences Alimentaires\Aliments fonctionnels\Programme du module Aliments fonctionnels\AGPI\Illustrations\r2 galleryhip.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922" y="2476140"/>
            <a:ext cx="7842730" cy="3096000"/>
          </a:xfrm>
          <a:prstGeom prst="rect">
            <a:avLst/>
          </a:prstGeom>
          <a:noFill/>
        </p:spPr>
      </p:pic>
      <p:sp>
        <p:nvSpPr>
          <p:cNvPr id="11" name="Ellipse 10"/>
          <p:cNvSpPr/>
          <p:nvPr/>
        </p:nvSpPr>
        <p:spPr>
          <a:xfrm>
            <a:off x="1000100" y="3786190"/>
            <a:ext cx="857256" cy="42862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714744" y="2643182"/>
            <a:ext cx="1500198" cy="42862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072066" y="3938590"/>
            <a:ext cx="857256" cy="42862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786050" y="5500702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2. Diminution des taux cytoplasmique             de </a:t>
            </a:r>
            <a:r>
              <a:rPr lang="fr-FR" dirty="0" err="1" smtClean="0"/>
              <a:t>GMPc</a:t>
            </a:r>
            <a:r>
              <a:rPr lang="fr-FR" dirty="0" smtClean="0"/>
              <a:t> impliquant la </a:t>
            </a:r>
            <a:r>
              <a:rPr lang="fr-FR" dirty="0" err="1" smtClean="0"/>
              <a:t>transducine</a:t>
            </a:r>
            <a:r>
              <a:rPr lang="fr-FR" dirty="0" smtClean="0"/>
              <a:t>             et la </a:t>
            </a:r>
            <a:r>
              <a:rPr lang="fr-FR" dirty="0" err="1" smtClean="0"/>
              <a:t>phosphodiestérase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5500702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1. L’isomérisation du11-</a:t>
            </a:r>
            <a:r>
              <a:rPr lang="fr-FR" i="1" dirty="0" smtClean="0"/>
              <a:t>Cis</a:t>
            </a:r>
            <a:r>
              <a:rPr lang="fr-FR" dirty="0" smtClean="0"/>
              <a:t> rétinal en forme 11-</a:t>
            </a:r>
            <a:r>
              <a:rPr lang="fr-FR" i="1" dirty="0" err="1" smtClean="0"/>
              <a:t>trans</a:t>
            </a:r>
            <a:r>
              <a:rPr lang="fr-FR" i="1" dirty="0" smtClean="0"/>
              <a:t> </a:t>
            </a:r>
            <a:r>
              <a:rPr lang="fr-FR" dirty="0" smtClean="0"/>
              <a:t>provoque des changements de la conformation de la rhodopsine.</a:t>
            </a:r>
            <a:endParaRPr lang="fr-FR" i="1" dirty="0"/>
          </a:p>
        </p:txBody>
      </p:sp>
      <p:sp>
        <p:nvSpPr>
          <p:cNvPr id="17" name="Ellipse 16"/>
          <p:cNvSpPr/>
          <p:nvPr/>
        </p:nvSpPr>
        <p:spPr>
          <a:xfrm>
            <a:off x="357158" y="4429132"/>
            <a:ext cx="1357322" cy="42862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429256" y="3000372"/>
            <a:ext cx="1500198" cy="157163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928926" y="5500702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3. La fermeture des canaux sodiques génère une hyperpolarisation membranaire, transmise aux synapses des photorécepteurs, puis aux cellules neuronales. 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1406" y="6581025"/>
            <a:ext cx="3643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cGMP</a:t>
            </a:r>
            <a:r>
              <a:rPr lang="fr-FR" sz="1200" dirty="0" smtClean="0"/>
              <a:t> : </a:t>
            </a:r>
            <a:r>
              <a:rPr lang="fr-FR" sz="1200" b="1" dirty="0" err="1" smtClean="0"/>
              <a:t>G</a:t>
            </a:r>
            <a:r>
              <a:rPr lang="fr-FR" sz="1200" dirty="0" err="1" smtClean="0"/>
              <a:t>uanosine</a:t>
            </a:r>
            <a:r>
              <a:rPr lang="fr-FR" sz="1200" dirty="0" smtClean="0"/>
              <a:t> </a:t>
            </a:r>
            <a:r>
              <a:rPr lang="fr-FR" sz="1200" b="1" dirty="0" err="1" smtClean="0"/>
              <a:t>M</a:t>
            </a:r>
            <a:r>
              <a:rPr lang="fr-FR" sz="1200" dirty="0" err="1" smtClean="0"/>
              <a:t>ono</a:t>
            </a:r>
            <a:r>
              <a:rPr lang="fr-FR" sz="1200" b="1" dirty="0" err="1" smtClean="0"/>
              <a:t>p</a:t>
            </a:r>
            <a:r>
              <a:rPr lang="fr-FR" sz="1200" dirty="0" err="1" smtClean="0"/>
              <a:t>hosphate</a:t>
            </a:r>
            <a:r>
              <a:rPr lang="fr-FR" sz="1200" dirty="0" smtClean="0"/>
              <a:t> </a:t>
            </a:r>
            <a:r>
              <a:rPr lang="fr-FR" sz="1200" b="1" dirty="0" smtClean="0"/>
              <a:t>c</a:t>
            </a:r>
            <a:r>
              <a:rPr lang="fr-FR" sz="1200" dirty="0" smtClean="0"/>
              <a:t>yclique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1142992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4. AGPI et qualité de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relation moléculaire entre DHA et la vision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00034" y="128586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L’isomérisation 11-</a:t>
            </a:r>
            <a:r>
              <a:rPr lang="fr-FR" i="1" dirty="0" smtClean="0"/>
              <a:t>cis</a:t>
            </a:r>
            <a:r>
              <a:rPr lang="fr-FR" dirty="0" smtClean="0"/>
              <a:t> en forme </a:t>
            </a:r>
            <a:r>
              <a:rPr lang="fr-FR" i="1" dirty="0" err="1" smtClean="0"/>
              <a:t>trans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71472" y="17737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Allongement et ouverture de la rhodopsine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71472" y="228599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Déformation de la surface de la membrane au contact de la protéine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71472" y="285749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courbure négative de chacun des feuillets phospholipidiques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71472" y="335756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Cette courbure résulte du déséquilibre des forces qui régissent                      les caractéristiques de l’interface : les têtes polaires de la PE s’y condensent, tandis que les </a:t>
            </a:r>
            <a:r>
              <a:rPr lang="fr-FR" b="1" dirty="0" smtClean="0"/>
              <a:t>chaînes de DHA </a:t>
            </a:r>
            <a:r>
              <a:rPr lang="fr-FR" dirty="0" smtClean="0"/>
              <a:t>favorisent un </a:t>
            </a:r>
            <a:r>
              <a:rPr lang="fr-FR" b="1" dirty="0" smtClean="0"/>
              <a:t>élargissement  de la surface</a:t>
            </a:r>
            <a:r>
              <a:rPr lang="fr-FR" dirty="0" smtClean="0"/>
              <a:t> de contact avec la rhodopsine.                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714480" y="4714884"/>
            <a:ext cx="407196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Cette propriété est appelée                    « </a:t>
            </a:r>
            <a:r>
              <a:rPr lang="fr-FR" b="1" dirty="0" smtClean="0"/>
              <a:t>l’effet ressort du DHA </a:t>
            </a:r>
            <a:r>
              <a:rPr lang="fr-FR" dirty="0" smtClean="0"/>
              <a:t>»</a:t>
            </a:r>
            <a:endParaRPr lang="fr-FR" dirty="0"/>
          </a:p>
        </p:txBody>
      </p:sp>
      <p:sp>
        <p:nvSpPr>
          <p:cNvPr id="27" name="Flèche vers le bas 26"/>
          <p:cNvSpPr/>
          <p:nvPr/>
        </p:nvSpPr>
        <p:spPr>
          <a:xfrm>
            <a:off x="4500562" y="1714488"/>
            <a:ext cx="45719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bas 27"/>
          <p:cNvSpPr/>
          <p:nvPr/>
        </p:nvSpPr>
        <p:spPr>
          <a:xfrm>
            <a:off x="4500562" y="2214554"/>
            <a:ext cx="45719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>
            <a:off x="4500562" y="2714620"/>
            <a:ext cx="45719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9" name="Picture 3" descr="C:\Users\massinissa\Documents\PostDoc\Cours\Sciences Alimentaires\Aliments fonctionnels\Programme du module Aliments fonctionnels\AGPI\Illustrations\imagestel.archives-ouvertes.fr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6975" y="4567261"/>
            <a:ext cx="2066925" cy="2219325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5857884" y="6130373"/>
            <a:ext cx="15001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3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142976" y="5791818"/>
            <a:ext cx="514353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</a:t>
            </a:r>
            <a:r>
              <a:rPr lang="fr-FR" b="1" dirty="0" smtClean="0"/>
              <a:t>DHA</a:t>
            </a:r>
            <a:r>
              <a:rPr lang="fr-FR" dirty="0" smtClean="0"/>
              <a:t> facilite donc </a:t>
            </a:r>
            <a:r>
              <a:rPr lang="fr-FR" b="1" dirty="0" smtClean="0"/>
              <a:t>le processus visuel  </a:t>
            </a:r>
            <a:r>
              <a:rPr lang="fr-FR" dirty="0" smtClean="0"/>
              <a:t>dès les premières étapes                                          de la </a:t>
            </a:r>
            <a:r>
              <a:rPr lang="fr-FR" dirty="0" err="1" smtClean="0"/>
              <a:t>phototransduction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 animBg="1"/>
      <p:bldP spid="27" grpId="0" animBg="1"/>
      <p:bldP spid="28" grpId="0" animBg="1"/>
      <p:bldP spid="29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7829576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Pré-test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2918" y="1214422"/>
            <a:ext cx="8472486" cy="3643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Testez vos connaissances acquises.</a:t>
            </a:r>
          </a:p>
          <a:p>
            <a:pPr>
              <a:buNone/>
            </a:pPr>
            <a:endParaRPr lang="fr-FR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0070C0"/>
                </a:solidFill>
              </a:rPr>
              <a:t>Test 1 : </a:t>
            </a:r>
            <a:r>
              <a:rPr lang="fr-FR" dirty="0" smtClean="0"/>
              <a:t>Question à Choix Multiple (QCM).</a:t>
            </a:r>
          </a:p>
          <a:p>
            <a:pPr>
              <a:buNone/>
            </a:pPr>
            <a:r>
              <a:rPr lang="fr-FR" dirty="0" smtClean="0"/>
              <a:t>	Un aliment auquel un acide gras polyinsaturé est ajouté, cet aliment est considéré comme :</a:t>
            </a:r>
          </a:p>
          <a:p>
            <a:r>
              <a:rPr lang="fr-FR" dirty="0" smtClean="0"/>
              <a:t>a. </a:t>
            </a:r>
            <a:r>
              <a:rPr lang="fr-FR" i="1" dirty="0" smtClean="0"/>
              <a:t>un</a:t>
            </a:r>
            <a:r>
              <a:rPr lang="fr-FR" dirty="0" smtClean="0"/>
              <a:t> </a:t>
            </a:r>
            <a:r>
              <a:rPr lang="fr-FR" i="1" dirty="0" smtClean="0"/>
              <a:t>aliment contenant un constituant fonctionnel</a:t>
            </a:r>
            <a:endParaRPr lang="fr-FR" dirty="0" smtClean="0"/>
          </a:p>
          <a:p>
            <a:r>
              <a:rPr lang="fr-FR" dirty="0" smtClean="0"/>
              <a:t>b. </a:t>
            </a:r>
            <a:r>
              <a:rPr lang="fr-FR" i="1" dirty="0" smtClean="0"/>
              <a:t>un aliment fonctionnel</a:t>
            </a:r>
            <a:endParaRPr lang="fr-FR" dirty="0" smtClean="0"/>
          </a:p>
          <a:p>
            <a:r>
              <a:rPr lang="fr-FR" dirty="0" smtClean="0"/>
              <a:t>c. </a:t>
            </a:r>
            <a:r>
              <a:rPr lang="fr-FR" i="1" dirty="0" smtClean="0"/>
              <a:t>un complément fonctionnel</a:t>
            </a:r>
            <a:endParaRPr lang="fr-FR" dirty="0" smtClean="0"/>
          </a:p>
          <a:p>
            <a:pPr>
              <a:buNone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dirty="0">
              <a:latin typeface="+mj-lt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1142992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5. AGPI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-3, métabolisme glucidique et diabète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596" y="714356"/>
            <a:ext cx="778674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Chez les diabétiques, </a:t>
            </a:r>
            <a:r>
              <a:rPr lang="fr-FR" b="1" dirty="0" smtClean="0"/>
              <a:t>les mécanismes de désaturation</a:t>
            </a:r>
            <a:r>
              <a:rPr lang="fr-FR" dirty="0" smtClean="0"/>
              <a:t>, nécessaires à la synthèse des AGPI dans le microsome, sont </a:t>
            </a:r>
            <a:r>
              <a:rPr lang="fr-FR" b="1" dirty="0" smtClean="0"/>
              <a:t>altérés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8596" y="1568223"/>
            <a:ext cx="778674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Après  </a:t>
            </a:r>
            <a:r>
              <a:rPr lang="fr-FR" b="1" dirty="0" smtClean="0"/>
              <a:t>8g/j </a:t>
            </a:r>
            <a:r>
              <a:rPr lang="fr-FR" dirty="0" smtClean="0"/>
              <a:t>de traitement par les </a:t>
            </a:r>
            <a:r>
              <a:rPr lang="fr-FR" b="1" dirty="0" smtClean="0"/>
              <a:t>AGPI </a:t>
            </a:r>
            <a:r>
              <a:rPr lang="fr-FR" b="1" i="1" dirty="0" smtClean="0"/>
              <a:t>n</a:t>
            </a:r>
            <a:r>
              <a:rPr lang="fr-FR" b="1" dirty="0" smtClean="0"/>
              <a:t>-3 </a:t>
            </a:r>
            <a:r>
              <a:rPr lang="fr-FR" dirty="0" smtClean="0"/>
              <a:t>pendant 2 mois, il y a eu diminution  des taux de </a:t>
            </a:r>
            <a:r>
              <a:rPr lang="fr-FR" b="1" dirty="0" smtClean="0"/>
              <a:t>VLDL</a:t>
            </a:r>
            <a:r>
              <a:rPr lang="fr-FR" dirty="0" smtClean="0"/>
              <a:t> et de </a:t>
            </a:r>
            <a:r>
              <a:rPr lang="fr-FR" b="1" dirty="0" smtClean="0"/>
              <a:t>triglycérides</a:t>
            </a:r>
            <a:r>
              <a:rPr lang="fr-FR" dirty="0" smtClean="0"/>
              <a:t> dans le sang.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4214810" y="2357430"/>
            <a:ext cx="285752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28728" y="2711231"/>
            <a:ext cx="58579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Effet hypotriglycéridémiant chez les diabétiques (protection contre les maladies cardiovasculaires)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8596" y="3639925"/>
            <a:ext cx="778674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 des </a:t>
            </a:r>
            <a:r>
              <a:rPr lang="fr-FR" b="1" dirty="0" smtClean="0"/>
              <a:t>doses modérées de 3g/j</a:t>
            </a:r>
            <a:r>
              <a:rPr lang="fr-FR" dirty="0" smtClean="0"/>
              <a:t>, les </a:t>
            </a:r>
            <a:r>
              <a:rPr lang="fr-FR" b="1" dirty="0" smtClean="0"/>
              <a:t>AGPI </a:t>
            </a:r>
            <a:r>
              <a:rPr lang="fr-FR" b="1" i="1" dirty="0" smtClean="0"/>
              <a:t>n</a:t>
            </a:r>
            <a:r>
              <a:rPr lang="fr-FR" b="1" dirty="0" smtClean="0"/>
              <a:t>-3 </a:t>
            </a:r>
            <a:r>
              <a:rPr lang="fr-FR" i="1" dirty="0" smtClean="0"/>
              <a:t>sont</a:t>
            </a:r>
            <a:r>
              <a:rPr lang="fr-FR" dirty="0" smtClean="0"/>
              <a:t> rapidement intégrés dans les </a:t>
            </a:r>
            <a:r>
              <a:rPr lang="fr-FR" b="1" dirty="0" smtClean="0"/>
              <a:t>lipides membranaires </a:t>
            </a:r>
            <a:r>
              <a:rPr lang="fr-FR" dirty="0" smtClean="0"/>
              <a:t>et </a:t>
            </a:r>
            <a:r>
              <a:rPr lang="fr-FR" i="1" dirty="0" smtClean="0"/>
              <a:t>normalisent </a:t>
            </a:r>
            <a:r>
              <a:rPr lang="fr-FR" dirty="0" smtClean="0"/>
              <a:t>la </a:t>
            </a:r>
            <a:r>
              <a:rPr lang="fr-FR" b="1" dirty="0" smtClean="0"/>
              <a:t>composition chimique </a:t>
            </a:r>
            <a:r>
              <a:rPr lang="fr-FR" dirty="0" smtClean="0"/>
              <a:t>de la membrane cellulaire (</a:t>
            </a:r>
            <a:r>
              <a:rPr lang="fr-FR" dirty="0" err="1" smtClean="0"/>
              <a:t>Luo</a:t>
            </a:r>
            <a:r>
              <a:rPr lang="fr-FR" dirty="0" smtClean="0"/>
              <a:t> </a:t>
            </a:r>
            <a:r>
              <a:rPr lang="fr-FR" i="1" dirty="0" smtClean="0"/>
              <a:t>et al</a:t>
            </a:r>
            <a:r>
              <a:rPr lang="fr-FR" dirty="0" smtClean="0"/>
              <a:t>. 1998), souvent anormale chez les diabétiques.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28596" y="4929198"/>
            <a:ext cx="721523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étude a montré que cette </a:t>
            </a:r>
            <a:r>
              <a:rPr lang="fr-FR" b="1" dirty="0" smtClean="0"/>
              <a:t>modification </a:t>
            </a:r>
            <a:r>
              <a:rPr lang="fr-FR" dirty="0" smtClean="0"/>
              <a:t>des lipides membranaires est </a:t>
            </a:r>
            <a:r>
              <a:rPr lang="fr-FR" b="1" dirty="0" smtClean="0"/>
              <a:t>associée</a:t>
            </a:r>
            <a:r>
              <a:rPr lang="fr-FR" dirty="0" smtClean="0"/>
              <a:t> à une </a:t>
            </a:r>
            <a:r>
              <a:rPr lang="fr-FR" b="1" dirty="0" smtClean="0"/>
              <a:t>amélioration</a:t>
            </a:r>
            <a:r>
              <a:rPr lang="fr-FR" dirty="0" smtClean="0"/>
              <a:t>                               de la </a:t>
            </a:r>
            <a:r>
              <a:rPr lang="fr-FR" b="1" dirty="0" smtClean="0"/>
              <a:t>sensibilité à l’insuline</a:t>
            </a:r>
            <a:r>
              <a:rPr lang="fr-FR" dirty="0" smtClean="0"/>
              <a:t> (</a:t>
            </a:r>
            <a:r>
              <a:rPr lang="fr-FR" dirty="0" err="1" smtClean="0"/>
              <a:t>Popp</a:t>
            </a:r>
            <a:r>
              <a:rPr lang="fr-FR" dirty="0" smtClean="0"/>
              <a:t>-Snijders </a:t>
            </a:r>
            <a:r>
              <a:rPr lang="fr-FR" i="1" dirty="0" smtClean="0"/>
              <a:t>et al</a:t>
            </a:r>
            <a:r>
              <a:rPr lang="fr-FR" dirty="0" smtClean="0"/>
              <a:t>., 1987).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1142992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5. AGPI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-3, métabolisme glucidique et diabète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596" y="714356"/>
            <a:ext cx="778674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L’ingestion des </a:t>
            </a:r>
            <a:r>
              <a:rPr lang="fr-FR" b="1" dirty="0" smtClean="0"/>
              <a:t>AGPI </a:t>
            </a:r>
            <a:r>
              <a:rPr lang="fr-FR" b="1" i="1" dirty="0" smtClean="0"/>
              <a:t>n</a:t>
            </a:r>
            <a:r>
              <a:rPr lang="fr-FR" b="1" dirty="0" smtClean="0"/>
              <a:t>-3 </a:t>
            </a:r>
            <a:r>
              <a:rPr lang="fr-FR" dirty="0" smtClean="0"/>
              <a:t>peut </a:t>
            </a:r>
            <a:r>
              <a:rPr lang="fr-FR" b="1" dirty="0" smtClean="0"/>
              <a:t>suffi</a:t>
            </a:r>
            <a:r>
              <a:rPr lang="fr-FR" dirty="0" smtClean="0"/>
              <a:t>re à </a:t>
            </a:r>
            <a:r>
              <a:rPr lang="fr-FR" b="1" dirty="0" smtClean="0"/>
              <a:t>améliorer l’index d’</a:t>
            </a:r>
            <a:r>
              <a:rPr lang="fr-FR" b="1" dirty="0" err="1" smtClean="0"/>
              <a:t>athérogénicité</a:t>
            </a:r>
            <a:r>
              <a:rPr lang="fr-FR" b="1" dirty="0" smtClean="0"/>
              <a:t> </a:t>
            </a:r>
            <a:r>
              <a:rPr lang="fr-FR" dirty="0" smtClean="0"/>
              <a:t>(cholestérol total/HDL, ratio normal &lt; à 4,5).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8596" y="1571612"/>
            <a:ext cx="45720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Chez les diabétiques insulinodépendants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8596" y="1925413"/>
            <a:ext cx="778674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prise des AGPI </a:t>
            </a:r>
            <a:r>
              <a:rPr lang="fr-FR" i="1" dirty="0" smtClean="0"/>
              <a:t>n</a:t>
            </a:r>
            <a:r>
              <a:rPr lang="fr-FR" dirty="0" smtClean="0"/>
              <a:t>-3 entraine une </a:t>
            </a:r>
            <a:r>
              <a:rPr lang="fr-FR" b="1" dirty="0" smtClean="0"/>
              <a:t>diminution de la perméabilité vasculaire rénale </a:t>
            </a:r>
            <a:r>
              <a:rPr lang="fr-FR" dirty="0" smtClean="0"/>
              <a:t>à l’albumine (diabétiques atteints de </a:t>
            </a:r>
            <a:r>
              <a:rPr lang="fr-FR" b="1" dirty="0" err="1" smtClean="0"/>
              <a:t>néphropatie</a:t>
            </a:r>
            <a:r>
              <a:rPr lang="fr-FR" b="1" dirty="0" smtClean="0"/>
              <a:t> </a:t>
            </a:r>
            <a:r>
              <a:rPr lang="fr-FR" dirty="0" smtClean="0"/>
              <a:t>avec une </a:t>
            </a:r>
            <a:r>
              <a:rPr lang="fr-FR" b="1" dirty="0" smtClean="0"/>
              <a:t>albuminurie</a:t>
            </a:r>
            <a:r>
              <a:rPr lang="fr-FR" dirty="0" smtClean="0"/>
              <a:t>  &gt; 30 mg/j).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00034" y="3488296"/>
            <a:ext cx="778674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L’évolution de la </a:t>
            </a:r>
            <a:r>
              <a:rPr lang="fr-FR" b="1" dirty="0" smtClean="0"/>
              <a:t>rétinopathie diabétique </a:t>
            </a:r>
            <a:r>
              <a:rPr lang="fr-FR" dirty="0" smtClean="0"/>
              <a:t>pourrait être freinée par la supplémentation en </a:t>
            </a:r>
            <a:r>
              <a:rPr lang="fr-FR" b="1" dirty="0" smtClean="0"/>
              <a:t>acide linoléique </a:t>
            </a:r>
            <a:r>
              <a:rPr lang="fr-FR" dirty="0" smtClean="0"/>
              <a:t>(Howard-Williams et al., 1985).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1142992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6. AGPI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00034" y="785794"/>
            <a:ext cx="814393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effets </a:t>
            </a:r>
            <a:r>
              <a:rPr lang="fr-FR" b="1" dirty="0" smtClean="0"/>
              <a:t>anti-inflammatoires</a:t>
            </a:r>
            <a:r>
              <a:rPr lang="fr-FR" dirty="0" smtClean="0"/>
              <a:t> et </a:t>
            </a:r>
            <a:r>
              <a:rPr lang="fr-FR" b="1" dirty="0" err="1" smtClean="0"/>
              <a:t>immunomodulateurs</a:t>
            </a:r>
            <a:r>
              <a:rPr lang="fr-FR" dirty="0" smtClean="0"/>
              <a:t> des huiles                     de poissons précurseurs d’</a:t>
            </a:r>
            <a:r>
              <a:rPr lang="fr-FR" b="1" dirty="0" smtClean="0"/>
              <a:t>acides </a:t>
            </a:r>
            <a:r>
              <a:rPr lang="fr-FR" b="1" dirty="0" err="1" smtClean="0"/>
              <a:t>arachidoniques</a:t>
            </a:r>
            <a:r>
              <a:rPr lang="fr-FR" dirty="0" smtClean="0"/>
              <a:t> ont été mis en évidence par des études </a:t>
            </a:r>
            <a:r>
              <a:rPr lang="fr-FR" b="1" dirty="0" smtClean="0"/>
              <a:t>épidémiologiques </a:t>
            </a:r>
            <a:r>
              <a:rPr lang="fr-FR" dirty="0" smtClean="0"/>
              <a:t>et </a:t>
            </a:r>
            <a:r>
              <a:rPr lang="fr-FR" b="1" dirty="0" smtClean="0"/>
              <a:t>cliniques</a:t>
            </a:r>
            <a:r>
              <a:rPr lang="fr-FR" dirty="0" smtClean="0"/>
              <a:t>, suggérant qu’un </a:t>
            </a:r>
            <a:r>
              <a:rPr lang="fr-FR" b="1" dirty="0" smtClean="0"/>
              <a:t>régime</a:t>
            </a:r>
            <a:r>
              <a:rPr lang="fr-FR" dirty="0" smtClean="0"/>
              <a:t> alimentaire riche en huile de poisson </a:t>
            </a:r>
            <a:r>
              <a:rPr lang="fr-FR" b="1" dirty="0" smtClean="0"/>
              <a:t>diminue</a:t>
            </a:r>
            <a:r>
              <a:rPr lang="fr-FR" dirty="0" smtClean="0"/>
              <a:t> la fréquence des maladies inflammatoires et auto-immunes et </a:t>
            </a:r>
            <a:r>
              <a:rPr lang="fr-FR" b="1" dirty="0" smtClean="0"/>
              <a:t>prolonge</a:t>
            </a:r>
            <a:r>
              <a:rPr lang="fr-FR" dirty="0" smtClean="0"/>
              <a:t> la survie des </a:t>
            </a:r>
            <a:r>
              <a:rPr lang="fr-FR" b="1" dirty="0" smtClean="0"/>
              <a:t>greffons </a:t>
            </a:r>
            <a:r>
              <a:rPr lang="fr-FR" b="1" dirty="0" err="1" smtClean="0"/>
              <a:t>allogéniques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858312" cy="1143000"/>
          </a:xfrm>
        </p:spPr>
        <p:txBody>
          <a:bodyPr>
            <a:normAutofit fontScale="90000"/>
          </a:bodyPr>
          <a:lstStyle/>
          <a:p>
            <a:pPr indent="449263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6. AGPI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6. 1. AGPI n-3 et inflammation 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1262082" y="1397000"/>
          <a:ext cx="6096000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/>
        </p:nvGraphicFramePr>
        <p:xfrm>
          <a:off x="1262082" y="3374058"/>
          <a:ext cx="6096000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4819075" y="4977430"/>
            <a:ext cx="2539007" cy="1523404"/>
            <a:chOff x="3555801" y="182859"/>
            <a:chExt cx="2539007" cy="152340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555801" y="182859"/>
              <a:ext cx="2539007" cy="15234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600420" y="227478"/>
              <a:ext cx="2449769" cy="1434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600" kern="1200" dirty="0" smtClean="0"/>
                <a:t>(Lié à la libération des cytokines)</a:t>
              </a:r>
              <a:endParaRPr lang="fr-FR" sz="2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sinissa\Documents\PostDoc\Cours\Sciences Alimentaires\Aliments fonctionnels\Programme du module Aliments fonctionnels\AGPI\Illustrations\Endothelial Cells (www.cellapplications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2919413" cy="3402013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6. AGPI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6. 1. AGPI n-3 et inflammation 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1262082" y="1357298"/>
          <a:ext cx="6096000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4714876" y="3120042"/>
            <a:ext cx="2539007" cy="152340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2000" dirty="0" smtClean="0"/>
              <a:t>en particulier               au niveau                      de l’</a:t>
            </a:r>
            <a:r>
              <a:rPr lang="fr-FR" sz="2000" b="1" dirty="0" smtClean="0"/>
              <a:t>endothélium vasculaire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6. AGPI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6. 1. AGPI n-3 et inflammation 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1262082" y="1071546"/>
          <a:ext cx="6096000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4143372" y="2834290"/>
            <a:ext cx="3110511" cy="123765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3000" dirty="0" smtClean="0"/>
              <a:t>1. Synthèse             de cytokines</a:t>
            </a:r>
            <a:endParaRPr lang="fr-FR" sz="30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175737" y="3929066"/>
            <a:ext cx="3110511" cy="24840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3000" dirty="0" smtClean="0"/>
              <a:t>2. Libération d’</a:t>
            </a:r>
            <a:r>
              <a:rPr lang="fr-FR" sz="3000" dirty="0" err="1" smtClean="0"/>
              <a:t>eicosanoïdes</a:t>
            </a:r>
            <a:r>
              <a:rPr lang="fr-FR" sz="3000" dirty="0" smtClean="0"/>
              <a:t> et des médiateurs (PAF, NO)</a:t>
            </a:r>
            <a:endParaRPr lang="fr-FR" sz="30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143372" y="4786322"/>
            <a:ext cx="3110511" cy="19800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3000" dirty="0" smtClean="0"/>
              <a:t>3. L’expression membranaire de molécules d’adhérence</a:t>
            </a:r>
            <a:endParaRPr lang="fr-FR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sinissa\Documents\PostDoc\Cours\Sciences Alimentaires\Aliments fonctionnels\Programme du module Aliments fonctionnels\AGPI\Illustrations\Mouse_Tumor_Necrosis_Factor_Alpha  en.wikipedia.o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0" y="2643182"/>
            <a:ext cx="1428728" cy="1066379"/>
          </a:xfrm>
          <a:prstGeom prst="rect">
            <a:avLst/>
          </a:prstGeom>
          <a:noFill/>
        </p:spPr>
      </p:pic>
      <p:pic>
        <p:nvPicPr>
          <p:cNvPr id="1027" name="Picture 3" descr="C:\Users\massinissa\Documents\PostDoc\Cours\Sciences Alimentaires\Aliments fonctionnels\Programme du module Aliments fonctionnels\AGPI\Illustrations\IL1 en.wikipedia.o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643182"/>
            <a:ext cx="1524011" cy="1143008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858312" cy="1571636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6. AGPI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6. 1. AGPI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-3 et inflammation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   6.1.1. AGPI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-3 et production de cytokines 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42976" y="1714488"/>
            <a:ext cx="707236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Les </a:t>
            </a:r>
            <a:r>
              <a:rPr lang="fr-FR" sz="2000" b="1" dirty="0" smtClean="0"/>
              <a:t>AGPI </a:t>
            </a:r>
            <a:r>
              <a:rPr lang="fr-FR" sz="2000" b="1" i="1" dirty="0" smtClean="0"/>
              <a:t>n</a:t>
            </a:r>
            <a:r>
              <a:rPr lang="fr-FR" sz="2000" b="1" dirty="0" smtClean="0"/>
              <a:t>-3 diminuent</a:t>
            </a:r>
            <a:r>
              <a:rPr lang="fr-FR" sz="2000" dirty="0" smtClean="0"/>
              <a:t> la capacité des cellules sanguines mononuclées à </a:t>
            </a:r>
            <a:r>
              <a:rPr lang="fr-FR" sz="2000" b="1" dirty="0" smtClean="0"/>
              <a:t>produire</a:t>
            </a:r>
            <a:r>
              <a:rPr lang="fr-FR" sz="2000" dirty="0" smtClean="0"/>
              <a:t> de l’</a:t>
            </a:r>
            <a:r>
              <a:rPr lang="fr-FR" sz="2000" b="1" dirty="0" smtClean="0"/>
              <a:t>IL-1</a:t>
            </a:r>
            <a:r>
              <a:rPr lang="fr-FR" sz="2000" dirty="0" smtClean="0"/>
              <a:t> et de </a:t>
            </a:r>
            <a:r>
              <a:rPr lang="fr-FR" sz="2000" b="1" dirty="0" smtClean="0"/>
              <a:t>TNF</a:t>
            </a:r>
            <a:r>
              <a:rPr lang="el-GR" sz="2000" b="1" dirty="0" smtClean="0"/>
              <a:t>α</a:t>
            </a:r>
            <a:r>
              <a:rPr lang="fr-FR" sz="2000" dirty="0" smtClean="0"/>
              <a:t>, après stimulation </a:t>
            </a:r>
            <a:r>
              <a:rPr lang="fr-FR" sz="2000" i="1" dirty="0" smtClean="0"/>
              <a:t>in vivo </a:t>
            </a:r>
            <a:r>
              <a:rPr lang="fr-FR" sz="2000" dirty="0" smtClean="0"/>
              <a:t>par des liposaccharides (</a:t>
            </a:r>
            <a:r>
              <a:rPr lang="fr-FR" sz="2000" b="1" dirty="0" smtClean="0"/>
              <a:t>LPS</a:t>
            </a:r>
            <a:r>
              <a:rPr lang="fr-FR" sz="2000" dirty="0" smtClean="0"/>
              <a:t>).</a:t>
            </a:r>
            <a:endParaRPr lang="fr-FR" sz="2000" dirty="0"/>
          </a:p>
        </p:txBody>
      </p:sp>
      <p:sp>
        <p:nvSpPr>
          <p:cNvPr id="6" name="Flèche vers le bas 5"/>
          <p:cNvSpPr/>
          <p:nvPr/>
        </p:nvSpPr>
        <p:spPr>
          <a:xfrm>
            <a:off x="4714876" y="3071810"/>
            <a:ext cx="285752" cy="428628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42976" y="3534321"/>
            <a:ext cx="707236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La diminution de la </a:t>
            </a:r>
            <a:r>
              <a:rPr lang="fr-FR" sz="2000" b="1" dirty="0" smtClean="0"/>
              <a:t>libération</a:t>
            </a:r>
            <a:r>
              <a:rPr lang="fr-FR" sz="2000" dirty="0" smtClean="0"/>
              <a:t> des </a:t>
            </a:r>
            <a:r>
              <a:rPr lang="fr-FR" sz="2000" b="1" dirty="0" smtClean="0"/>
              <a:t>cytokines</a:t>
            </a:r>
            <a:r>
              <a:rPr lang="fr-FR" sz="2000" dirty="0" smtClean="0"/>
              <a:t> est </a:t>
            </a:r>
            <a:r>
              <a:rPr lang="fr-FR" sz="2000" b="1" dirty="0" smtClean="0"/>
              <a:t>liée</a:t>
            </a:r>
            <a:r>
              <a:rPr lang="fr-FR" sz="2000" dirty="0" smtClean="0"/>
              <a:t> à une </a:t>
            </a:r>
            <a:r>
              <a:rPr lang="fr-FR" sz="2000" b="1" dirty="0" smtClean="0"/>
              <a:t>augmentation</a:t>
            </a:r>
            <a:r>
              <a:rPr lang="fr-FR" sz="2000" dirty="0" smtClean="0"/>
              <a:t> des taux </a:t>
            </a:r>
            <a:r>
              <a:rPr lang="fr-FR" sz="2000" b="1" dirty="0" smtClean="0"/>
              <a:t>plasmatique</a:t>
            </a:r>
            <a:r>
              <a:rPr lang="fr-FR" sz="2000" dirty="0" smtClean="0"/>
              <a:t> en acide </a:t>
            </a:r>
            <a:r>
              <a:rPr lang="fr-FR" sz="2000" dirty="0" err="1" smtClean="0"/>
              <a:t>eicosapentaénoïque</a:t>
            </a:r>
            <a:r>
              <a:rPr lang="fr-FR" sz="2000" dirty="0" smtClean="0"/>
              <a:t> (</a:t>
            </a:r>
            <a:r>
              <a:rPr lang="fr-FR" sz="2000" b="1" dirty="0" smtClean="0"/>
              <a:t>EPA</a:t>
            </a:r>
            <a:r>
              <a:rPr lang="fr-FR" sz="2000" dirty="0" smtClean="0"/>
              <a:t>) et en acide </a:t>
            </a:r>
            <a:r>
              <a:rPr lang="fr-FR" sz="2000" dirty="0" err="1" smtClean="0"/>
              <a:t>docosahexaénoïque</a:t>
            </a:r>
            <a:r>
              <a:rPr lang="fr-FR" sz="2000" dirty="0" smtClean="0"/>
              <a:t> (</a:t>
            </a:r>
            <a:r>
              <a:rPr lang="fr-FR" sz="2000" b="1" dirty="0" smtClean="0"/>
              <a:t>DHA</a:t>
            </a:r>
            <a:r>
              <a:rPr lang="fr-FR" sz="2000" dirty="0" smtClean="0"/>
              <a:t>).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6500826" y="3000372"/>
            <a:ext cx="128585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IL-1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034" y="6286520"/>
            <a:ext cx="621510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l’</a:t>
            </a:r>
            <a:r>
              <a:rPr lang="fr-FR" b="1" dirty="0" smtClean="0"/>
              <a:t>IL-1</a:t>
            </a:r>
            <a:r>
              <a:rPr lang="fr-FR" dirty="0" smtClean="0"/>
              <a:t> : </a:t>
            </a:r>
            <a:r>
              <a:rPr lang="fr-FR" b="1" dirty="0" err="1" smtClean="0"/>
              <a:t>I</a:t>
            </a:r>
            <a:r>
              <a:rPr lang="fr-FR" dirty="0" err="1" smtClean="0"/>
              <a:t>nter</a:t>
            </a:r>
            <a:r>
              <a:rPr lang="fr-FR" b="1" dirty="0" err="1" smtClean="0"/>
              <a:t>l</a:t>
            </a:r>
            <a:r>
              <a:rPr lang="fr-FR" dirty="0" err="1" smtClean="0"/>
              <a:t>eukin</a:t>
            </a:r>
            <a:r>
              <a:rPr lang="fr-FR" dirty="0" smtClean="0"/>
              <a:t> </a:t>
            </a:r>
            <a:r>
              <a:rPr lang="fr-FR" b="1" dirty="0" smtClean="0"/>
              <a:t>1</a:t>
            </a:r>
            <a:r>
              <a:rPr lang="fr-FR" dirty="0" smtClean="0"/>
              <a:t> ; </a:t>
            </a:r>
            <a:r>
              <a:rPr lang="fr-FR" b="1" dirty="0" smtClean="0"/>
              <a:t>TNF</a:t>
            </a:r>
            <a:r>
              <a:rPr lang="el-GR" b="1" dirty="0" smtClean="0"/>
              <a:t>α</a:t>
            </a:r>
            <a:r>
              <a:rPr lang="fr-FR" b="1" dirty="0" smtClean="0"/>
              <a:t> : </a:t>
            </a:r>
            <a:r>
              <a:rPr lang="fr-FR" b="1" dirty="0" err="1" smtClean="0"/>
              <a:t>T</a:t>
            </a:r>
            <a:r>
              <a:rPr lang="fr-FR" dirty="0" err="1" smtClean="0"/>
              <a:t>umor</a:t>
            </a:r>
            <a:r>
              <a:rPr lang="fr-FR" dirty="0" smtClean="0"/>
              <a:t> </a:t>
            </a:r>
            <a:r>
              <a:rPr lang="fr-FR" b="1" dirty="0" err="1" smtClean="0"/>
              <a:t>n</a:t>
            </a:r>
            <a:r>
              <a:rPr lang="fr-FR" dirty="0" err="1" smtClean="0"/>
              <a:t>ecrosis</a:t>
            </a:r>
            <a:r>
              <a:rPr lang="fr-FR" dirty="0" smtClean="0"/>
              <a:t> </a:t>
            </a:r>
            <a:r>
              <a:rPr lang="fr-FR" b="1" dirty="0" smtClean="0"/>
              <a:t>f</a:t>
            </a:r>
            <a:r>
              <a:rPr lang="fr-FR" dirty="0" smtClean="0"/>
              <a:t>actor </a:t>
            </a:r>
            <a:r>
              <a:rPr lang="el-GR" b="1" dirty="0" smtClean="0"/>
              <a:t>α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214446" y="2928934"/>
            <a:ext cx="128585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TNF</a:t>
            </a:r>
            <a:r>
              <a:rPr lang="el-GR" b="1" dirty="0" smtClean="0"/>
              <a:t>α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858312" cy="1571636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6.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6. 1.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inflammation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6.1.1.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production de cytokines 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285852" y="1571612"/>
            <a:ext cx="35004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Etude de </a:t>
            </a:r>
            <a:r>
              <a:rPr lang="fr-FR" dirty="0" err="1" smtClean="0"/>
              <a:t>Khalfoun</a:t>
            </a:r>
            <a:r>
              <a:rPr lang="fr-FR" dirty="0" smtClean="0"/>
              <a:t> </a:t>
            </a:r>
            <a:r>
              <a:rPr lang="fr-FR" i="1" dirty="0" smtClean="0"/>
              <a:t>et al</a:t>
            </a:r>
            <a:r>
              <a:rPr lang="fr-FR" dirty="0" smtClean="0"/>
              <a:t>. (1994)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285852" y="2071678"/>
            <a:ext cx="73581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</a:t>
            </a:r>
            <a:r>
              <a:rPr lang="fr-FR" b="1" dirty="0" smtClean="0"/>
              <a:t>adition</a:t>
            </a:r>
            <a:r>
              <a:rPr lang="fr-FR" dirty="0" smtClean="0"/>
              <a:t> des </a:t>
            </a:r>
            <a:r>
              <a:rPr lang="fr-FR" b="1" dirty="0" smtClean="0"/>
              <a:t>AGPI </a:t>
            </a:r>
            <a:r>
              <a:rPr lang="fr-FR" b="1" i="1" dirty="0" smtClean="0"/>
              <a:t>n</a:t>
            </a:r>
            <a:r>
              <a:rPr lang="fr-FR" b="1" dirty="0" smtClean="0"/>
              <a:t>-3 </a:t>
            </a:r>
            <a:r>
              <a:rPr lang="fr-FR" dirty="0" smtClean="0"/>
              <a:t>au culture cellulaires (cellules endothéliales humaines issues de cordons ombilicaux) </a:t>
            </a:r>
            <a:r>
              <a:rPr lang="fr-FR" b="1" dirty="0" smtClean="0"/>
              <a:t>diminue</a:t>
            </a:r>
            <a:r>
              <a:rPr lang="fr-FR" dirty="0" smtClean="0"/>
              <a:t> de façon dose dépendante la </a:t>
            </a:r>
            <a:r>
              <a:rPr lang="fr-FR" b="1" dirty="0" smtClean="0"/>
              <a:t>production </a:t>
            </a:r>
            <a:r>
              <a:rPr lang="fr-FR" dirty="0" smtClean="0"/>
              <a:t>des </a:t>
            </a:r>
            <a:r>
              <a:rPr lang="fr-FR" b="1" dirty="0" smtClean="0"/>
              <a:t>IL-6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285852" y="3639925"/>
            <a:ext cx="735811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Diminution</a:t>
            </a:r>
            <a:r>
              <a:rPr lang="fr-FR" dirty="0" smtClean="0"/>
              <a:t> de la </a:t>
            </a:r>
            <a:r>
              <a:rPr lang="fr-FR" b="1" dirty="0" smtClean="0"/>
              <a:t>production </a:t>
            </a:r>
            <a:r>
              <a:rPr lang="fr-FR" dirty="0" smtClean="0"/>
              <a:t>d’</a:t>
            </a:r>
            <a:r>
              <a:rPr lang="fr-FR" b="1" dirty="0" smtClean="0"/>
              <a:t>IL-6 </a:t>
            </a:r>
            <a:r>
              <a:rPr lang="fr-FR" dirty="0" smtClean="0"/>
              <a:t>et d’</a:t>
            </a:r>
            <a:r>
              <a:rPr lang="fr-FR" b="1" dirty="0" smtClean="0"/>
              <a:t>IL-8</a:t>
            </a:r>
            <a:r>
              <a:rPr lang="fr-FR" dirty="0" smtClean="0"/>
              <a:t> par des cellules endothéliales </a:t>
            </a:r>
            <a:r>
              <a:rPr lang="fr-FR" b="1" dirty="0" smtClean="0"/>
              <a:t>en présence </a:t>
            </a:r>
            <a:r>
              <a:rPr lang="fr-FR" dirty="0" smtClean="0"/>
              <a:t>de </a:t>
            </a:r>
            <a:r>
              <a:rPr lang="fr-FR" b="1" dirty="0" smtClean="0"/>
              <a:t>10 µM</a:t>
            </a:r>
            <a:r>
              <a:rPr lang="fr-FR" dirty="0" smtClean="0"/>
              <a:t> de </a:t>
            </a:r>
            <a:r>
              <a:rPr lang="fr-FR" b="1" dirty="0" smtClean="0"/>
              <a:t>DHA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285852" y="3143248"/>
            <a:ext cx="38576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Etude de De </a:t>
            </a:r>
            <a:r>
              <a:rPr lang="fr-FR" dirty="0" err="1" smtClean="0"/>
              <a:t>Caterina</a:t>
            </a:r>
            <a:r>
              <a:rPr lang="fr-FR" dirty="0" smtClean="0"/>
              <a:t> </a:t>
            </a:r>
            <a:r>
              <a:rPr lang="fr-FR" i="1" dirty="0" smtClean="0"/>
              <a:t>et al</a:t>
            </a:r>
            <a:r>
              <a:rPr lang="fr-FR" dirty="0" smtClean="0"/>
              <a:t>. (1994)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14282" y="5572140"/>
            <a:ext cx="735811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 plus, une </a:t>
            </a:r>
            <a:r>
              <a:rPr lang="fr-FR" b="1" dirty="0" smtClean="0"/>
              <a:t>diminution de la libération </a:t>
            </a:r>
            <a:r>
              <a:rPr lang="fr-FR" dirty="0" smtClean="0"/>
              <a:t>par les </a:t>
            </a:r>
            <a:r>
              <a:rPr lang="fr-FR" b="1" dirty="0" smtClean="0"/>
              <a:t>plaquettes              </a:t>
            </a:r>
            <a:r>
              <a:rPr lang="fr-FR" dirty="0" smtClean="0"/>
              <a:t>et les </a:t>
            </a:r>
            <a:r>
              <a:rPr lang="fr-FR" b="1" dirty="0" smtClean="0"/>
              <a:t>macrophages </a:t>
            </a:r>
            <a:r>
              <a:rPr lang="fr-FR" dirty="0" smtClean="0"/>
              <a:t>humains </a:t>
            </a:r>
          </a:p>
          <a:p>
            <a:pPr algn="ctr"/>
            <a:r>
              <a:rPr lang="fr-FR" b="1" dirty="0" smtClean="0"/>
              <a:t>de</a:t>
            </a:r>
            <a:r>
              <a:rPr lang="fr-FR" dirty="0" smtClean="0"/>
              <a:t> </a:t>
            </a:r>
            <a:r>
              <a:rPr lang="fr-FR" b="1" dirty="0" smtClean="0"/>
              <a:t>facteurs </a:t>
            </a:r>
            <a:r>
              <a:rPr lang="fr-FR" b="1" dirty="0" err="1" smtClean="0"/>
              <a:t>mitogéniques</a:t>
            </a:r>
            <a:r>
              <a:rPr lang="fr-FR" b="1" dirty="0" smtClean="0"/>
              <a:t> </a:t>
            </a:r>
            <a:r>
              <a:rPr lang="fr-FR" dirty="0" smtClean="0"/>
              <a:t>sous l’influence des </a:t>
            </a:r>
            <a:r>
              <a:rPr lang="fr-FR" b="1" dirty="0" smtClean="0"/>
              <a:t>AGPI </a:t>
            </a:r>
            <a:r>
              <a:rPr lang="fr-FR" b="1" i="1" dirty="0" smtClean="0"/>
              <a:t>n</a:t>
            </a:r>
            <a:r>
              <a:rPr lang="fr-FR" b="1" dirty="0" smtClean="0"/>
              <a:t>-3 </a:t>
            </a:r>
            <a:r>
              <a:rPr lang="fr-FR" dirty="0" smtClean="0"/>
              <a:t>a été mis en évidence.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571636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6.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6. 1.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inflammation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6.1.2.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synthèse d’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eicosanoïdes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et des médiateurs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142976" y="1928802"/>
            <a:ext cx="650085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</a:t>
            </a:r>
            <a:r>
              <a:rPr lang="fr-FR" b="1" dirty="0" smtClean="0"/>
              <a:t>production</a:t>
            </a:r>
            <a:r>
              <a:rPr lang="fr-FR" dirty="0" smtClean="0"/>
              <a:t> et les </a:t>
            </a:r>
            <a:r>
              <a:rPr lang="fr-FR" b="1" dirty="0" smtClean="0"/>
              <a:t>fonctions</a:t>
            </a:r>
            <a:r>
              <a:rPr lang="fr-FR" dirty="0" smtClean="0"/>
              <a:t> biologiques des </a:t>
            </a:r>
            <a:r>
              <a:rPr lang="fr-FR" b="1" dirty="0" smtClean="0"/>
              <a:t>cytokines</a:t>
            </a:r>
            <a:r>
              <a:rPr lang="fr-FR" dirty="0" smtClean="0"/>
              <a:t> peuvent être réglées par les </a:t>
            </a:r>
            <a:r>
              <a:rPr lang="fr-FR" b="1" dirty="0" err="1" smtClean="0"/>
              <a:t>eicosanoïdes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4282" y="2786058"/>
            <a:ext cx="24288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Plusieurs prostaglandines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643174" y="3286124"/>
            <a:ext cx="50006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diminuent la production des cytokines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57158" y="4702742"/>
            <a:ext cx="22860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dirty="0" err="1" smtClean="0"/>
              <a:t>leucotriènes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643174" y="5000636"/>
            <a:ext cx="50006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soit diminuent la production des cytokines 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643174" y="4416990"/>
            <a:ext cx="50006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soit augmentent la production des cytokines 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142976" y="5783065"/>
            <a:ext cx="650085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Certains effets des AGPI </a:t>
            </a:r>
            <a:r>
              <a:rPr lang="fr-FR" i="1" dirty="0" smtClean="0"/>
              <a:t>n</a:t>
            </a:r>
            <a:r>
              <a:rPr lang="fr-FR" dirty="0" smtClean="0"/>
              <a:t>-3 sur l’inflammation peuvent donc être liés à </a:t>
            </a:r>
          </a:p>
          <a:p>
            <a:pPr algn="ctr"/>
            <a:r>
              <a:rPr lang="fr-FR" dirty="0" smtClean="0"/>
              <a:t>une interférence avec la production d’</a:t>
            </a:r>
            <a:r>
              <a:rPr lang="fr-FR" dirty="0" err="1" smtClean="0"/>
              <a:t>eicosanoïdes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6" name="Picture 2" descr="C:\Users\massinissa\Documents\PostDoc\Cours\Sciences Alimentaires\Aliments fonctionnels\Programme du module Aliments fonctionnels\AGPI\Illustrations\Prostaglandine_E1  www.lookfordiagnosis.com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661" y="3416636"/>
            <a:ext cx="1899521" cy="936000"/>
          </a:xfrm>
          <a:prstGeom prst="rect">
            <a:avLst/>
          </a:prstGeom>
          <a:noFill/>
        </p:spPr>
      </p:pic>
      <p:pic>
        <p:nvPicPr>
          <p:cNvPr id="1027" name="Picture 3" descr="C:\Users\massinissa\Documents\PostDoc\Cours\Sciences Alimentaires\Aliments fonctionnels\Programme du module Aliments fonctionnels\AGPI\Illustrations\220px-Leukotriene_B4.svg fr.wikipedia.o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43512"/>
            <a:ext cx="2095500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19" grpId="0" animBg="1"/>
      <p:bldP spid="20" grpId="0" animBg="1"/>
      <p:bldP spid="26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5143504" y="2857496"/>
            <a:ext cx="164307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571636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6.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6. 1.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inflammation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6.1.2.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synthèse d’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eicosanoïdes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et des médiateurs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571736" y="5214950"/>
            <a:ext cx="24288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Prostaglandine</a:t>
            </a:r>
            <a:endParaRPr lang="fr-FR" dirty="0"/>
          </a:p>
        </p:txBody>
      </p:sp>
      <p:pic>
        <p:nvPicPr>
          <p:cNvPr id="1026" name="Picture 2" descr="C:\Users\massinissa\Documents\PostDoc\Cours\Sciences Alimentaires\Aliments fonctionnels\Programme du module Aliments fonctionnels\AGPI\Illustrations\Prostaglandine_E1  www.lookfordiagnosis.com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552" y="3993198"/>
            <a:ext cx="2142000" cy="1055483"/>
          </a:xfrm>
          <a:prstGeom prst="rect">
            <a:avLst/>
          </a:prstGeom>
          <a:noFill/>
        </p:spPr>
      </p:pic>
      <p:pic>
        <p:nvPicPr>
          <p:cNvPr id="2050" name="Picture 2" descr="C:\Users\massinissa\Documents\PostDoc\Cours\Sciences Alimentaires\Aliments fonctionnels\Programme du module Aliments fonctionnels\AGPI\Illustrations\225px-Sapienic_acid.svg   fr.wikipedia.o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71744"/>
            <a:ext cx="2143125" cy="6096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2571736" y="2130974"/>
            <a:ext cx="24288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Acide </a:t>
            </a:r>
            <a:r>
              <a:rPr lang="fr-FR" dirty="0" err="1" smtClean="0"/>
              <a:t>arachidonique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3607587" y="360759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143372" y="3429000"/>
            <a:ext cx="25717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Cyclo</a:t>
            </a:r>
            <a:r>
              <a:rPr lang="fr-FR" dirty="0" smtClean="0"/>
              <a:t>-oxygénase (Cox)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929322" y="2916792"/>
            <a:ext cx="7858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DHA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143504" y="4143380"/>
            <a:ext cx="350046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En présence du DHA </a:t>
            </a:r>
            <a:r>
              <a:rPr lang="fr-FR" dirty="0" smtClean="0"/>
              <a:t>la voie </a:t>
            </a:r>
            <a:r>
              <a:rPr lang="fr-FR" dirty="0" smtClean="0"/>
              <a:t>de </a:t>
            </a:r>
            <a:r>
              <a:rPr lang="fr-FR" dirty="0" err="1" smtClean="0"/>
              <a:t>c</a:t>
            </a:r>
            <a:r>
              <a:rPr lang="fr-FR" dirty="0" err="1" smtClean="0"/>
              <a:t>yclo</a:t>
            </a:r>
            <a:r>
              <a:rPr lang="fr-FR" dirty="0" smtClean="0"/>
              <a:t>-oxygénase </a:t>
            </a:r>
            <a:r>
              <a:rPr lang="fr-FR" dirty="0" smtClean="0"/>
              <a:t>est inhibée.</a:t>
            </a:r>
            <a:endParaRPr lang="fr-FR" dirty="0"/>
          </a:p>
        </p:txBody>
      </p:sp>
      <p:sp>
        <p:nvSpPr>
          <p:cNvPr id="27" name="Flèche vers le bas 26"/>
          <p:cNvSpPr/>
          <p:nvPr/>
        </p:nvSpPr>
        <p:spPr>
          <a:xfrm>
            <a:off x="6786578" y="4857760"/>
            <a:ext cx="285752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143504" y="5214950"/>
            <a:ext cx="34290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Diminution de l’inflammation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rot="10800000">
            <a:off x="2070082" y="4500570"/>
            <a:ext cx="5016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1406" y="4286256"/>
            <a:ext cx="19288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Thromboxane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42876" y="5715016"/>
            <a:ext cx="7215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_ vasoconstriction </a:t>
            </a:r>
            <a:r>
              <a:rPr lang="fr-FR" dirty="0" smtClean="0"/>
              <a:t>(augmentation de la pression artérielle)</a:t>
            </a:r>
            <a:endParaRPr lang="fr-FR" dirty="0" smtClean="0"/>
          </a:p>
          <a:p>
            <a:r>
              <a:rPr lang="fr-FR" dirty="0" smtClean="0"/>
              <a:t>_ agrégation plaquettaire </a:t>
            </a:r>
            <a:r>
              <a:rPr lang="fr-FR" dirty="0" smtClean="0"/>
              <a:t>(déclanchement de la coagulation)</a:t>
            </a:r>
          </a:p>
          <a:p>
            <a:r>
              <a:rPr lang="fr-FR" dirty="0" smtClean="0"/>
              <a:t>_ antagoniste des </a:t>
            </a:r>
            <a:r>
              <a:rPr lang="fr-FR" dirty="0" err="1" smtClean="0"/>
              <a:t>prostacyclines</a:t>
            </a:r>
            <a:endParaRPr lang="fr-FR" dirty="0"/>
          </a:p>
        </p:txBody>
      </p:sp>
      <p:sp>
        <p:nvSpPr>
          <p:cNvPr id="26" name="Flèche vers le bas 25"/>
          <p:cNvSpPr/>
          <p:nvPr/>
        </p:nvSpPr>
        <p:spPr>
          <a:xfrm>
            <a:off x="1000100" y="5214950"/>
            <a:ext cx="285752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  <p:bldP spid="27" grpId="0" animBg="1"/>
      <p:bldP spid="29" grpId="0" animBg="1"/>
      <p:bldP spid="20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7829576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Pré-test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2918" y="1214422"/>
            <a:ext cx="8472486" cy="3643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Testez vos connaissances acquises.</a:t>
            </a:r>
          </a:p>
          <a:p>
            <a:pPr>
              <a:buNone/>
            </a:pPr>
            <a:endParaRPr lang="fr-FR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0070C0"/>
                </a:solidFill>
              </a:rPr>
              <a:t>Test 2 : </a:t>
            </a:r>
            <a:r>
              <a:rPr lang="fr-FR" dirty="0" smtClean="0"/>
              <a:t>Question à Choix Unique (QCU).</a:t>
            </a:r>
          </a:p>
          <a:p>
            <a:pPr>
              <a:buNone/>
            </a:pPr>
            <a:r>
              <a:rPr lang="fr-FR" dirty="0" smtClean="0"/>
              <a:t>	Le catabolisme de 1 g de lipide apporte :</a:t>
            </a:r>
          </a:p>
          <a:p>
            <a:r>
              <a:rPr lang="fr-FR" dirty="0" smtClean="0"/>
              <a:t>a. </a:t>
            </a:r>
            <a:r>
              <a:rPr lang="fr-FR" i="1" dirty="0" smtClean="0"/>
              <a:t>4 kcal.</a:t>
            </a:r>
            <a:endParaRPr lang="fr-FR" dirty="0" smtClean="0"/>
          </a:p>
          <a:p>
            <a:r>
              <a:rPr lang="en-GB" dirty="0" smtClean="0"/>
              <a:t>b. </a:t>
            </a:r>
            <a:r>
              <a:rPr lang="en-GB" i="1" dirty="0" smtClean="0"/>
              <a:t>6 kcal</a:t>
            </a:r>
            <a:endParaRPr lang="fr-FR" dirty="0" smtClean="0"/>
          </a:p>
          <a:p>
            <a:r>
              <a:rPr lang="en-GB" dirty="0" smtClean="0"/>
              <a:t>c. </a:t>
            </a:r>
            <a:r>
              <a:rPr lang="en-GB" i="1" dirty="0" smtClean="0"/>
              <a:t>9 kcal</a:t>
            </a:r>
            <a:endParaRPr lang="fr-FR" dirty="0" smtClean="0"/>
          </a:p>
          <a:p>
            <a:pPr>
              <a:buNone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dirty="0">
              <a:latin typeface="+mj-lt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50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571636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6.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6. 1.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inflammation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6.1.2.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synthèse d’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eicosanoïdes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et des médiateurs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928794" y="1714488"/>
            <a:ext cx="671517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9388" algn="just"/>
            <a:r>
              <a:rPr lang="fr-FR" dirty="0" smtClean="0"/>
              <a:t>L’</a:t>
            </a:r>
            <a:r>
              <a:rPr lang="fr-FR" b="1" dirty="0" smtClean="0"/>
              <a:t>EPA</a:t>
            </a:r>
            <a:r>
              <a:rPr lang="fr-FR" dirty="0" smtClean="0"/>
              <a:t> est le </a:t>
            </a:r>
            <a:r>
              <a:rPr lang="fr-FR" b="1" dirty="0" smtClean="0"/>
              <a:t>substrat</a:t>
            </a:r>
            <a:r>
              <a:rPr lang="fr-FR" dirty="0" smtClean="0"/>
              <a:t> le plus </a:t>
            </a:r>
            <a:r>
              <a:rPr lang="fr-FR" b="1" dirty="0" smtClean="0"/>
              <a:t>préféré</a:t>
            </a:r>
            <a:r>
              <a:rPr lang="fr-FR" dirty="0" smtClean="0"/>
              <a:t> de la </a:t>
            </a:r>
            <a:r>
              <a:rPr lang="fr-FR" dirty="0" err="1" smtClean="0"/>
              <a:t>lipoxygénase</a:t>
            </a:r>
            <a:r>
              <a:rPr lang="fr-FR" dirty="0" smtClean="0"/>
              <a:t> et de la </a:t>
            </a:r>
            <a:r>
              <a:rPr lang="fr-FR" b="1" dirty="0" err="1" smtClean="0"/>
              <a:t>cyclo</a:t>
            </a:r>
            <a:r>
              <a:rPr lang="fr-FR" b="1" dirty="0" smtClean="0"/>
              <a:t>-oxygénase</a:t>
            </a:r>
            <a:r>
              <a:rPr lang="fr-FR" dirty="0" smtClean="0"/>
              <a:t> quand il </a:t>
            </a:r>
            <a:r>
              <a:rPr lang="fr-FR" b="1" dirty="0" smtClean="0"/>
              <a:t>substitue à l’acide </a:t>
            </a:r>
            <a:r>
              <a:rPr lang="fr-FR" b="1" dirty="0" err="1" smtClean="0"/>
              <a:t>arachidonique</a:t>
            </a:r>
            <a:r>
              <a:rPr lang="fr-FR" dirty="0" smtClean="0"/>
              <a:t> dans le régime alimentaire, générant ainsi  des </a:t>
            </a:r>
            <a:r>
              <a:rPr lang="fr-FR" b="1" dirty="0" err="1" smtClean="0"/>
              <a:t>eicosanoïdes</a:t>
            </a:r>
            <a:r>
              <a:rPr lang="fr-FR" b="1" dirty="0" smtClean="0"/>
              <a:t> de la série 3</a:t>
            </a:r>
            <a:r>
              <a:rPr lang="fr-FR" dirty="0" smtClean="0"/>
              <a:t>, et </a:t>
            </a:r>
            <a:r>
              <a:rPr lang="fr-FR" b="1" dirty="0" smtClean="0"/>
              <a:t>diminue </a:t>
            </a:r>
            <a:r>
              <a:rPr lang="fr-FR" dirty="0" smtClean="0"/>
              <a:t>ainsi la production de </a:t>
            </a:r>
            <a:r>
              <a:rPr lang="fr-FR" b="1" dirty="0" smtClean="0"/>
              <a:t>LTB4</a:t>
            </a:r>
            <a:r>
              <a:rPr lang="fr-FR" dirty="0" smtClean="0"/>
              <a:t>, dont la puissante activité pro-inflammatoire module les </a:t>
            </a:r>
            <a:r>
              <a:rPr lang="fr-FR" b="1" dirty="0" smtClean="0"/>
              <a:t>réponses immunitaires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85786" y="3929066"/>
            <a:ext cx="671517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9388" algn="just"/>
            <a:r>
              <a:rPr lang="fr-FR" dirty="0" smtClean="0"/>
              <a:t>L’adition de </a:t>
            </a:r>
            <a:r>
              <a:rPr lang="fr-FR" b="1" dirty="0" smtClean="0"/>
              <a:t>DHA</a:t>
            </a:r>
            <a:r>
              <a:rPr lang="fr-FR" dirty="0" smtClean="0"/>
              <a:t> </a:t>
            </a:r>
            <a:r>
              <a:rPr lang="fr-FR" b="1" dirty="0" smtClean="0"/>
              <a:t>diminue</a:t>
            </a:r>
            <a:r>
              <a:rPr lang="fr-FR" dirty="0" smtClean="0"/>
              <a:t> de 40 à 50% la </a:t>
            </a:r>
            <a:r>
              <a:rPr lang="fr-FR" b="1" dirty="0" smtClean="0"/>
              <a:t>production       </a:t>
            </a:r>
            <a:r>
              <a:rPr lang="fr-FR" dirty="0" smtClean="0"/>
              <a:t> de </a:t>
            </a:r>
            <a:r>
              <a:rPr lang="fr-FR" b="1" dirty="0" smtClean="0"/>
              <a:t>PAF</a:t>
            </a:r>
            <a:r>
              <a:rPr lang="fr-FR" dirty="0" smtClean="0"/>
              <a:t> par les cellules leucémiques éosinophiles stimulées par du calcium </a:t>
            </a:r>
            <a:r>
              <a:rPr lang="fr-FR" dirty="0" err="1" smtClean="0"/>
              <a:t>ionophore</a:t>
            </a:r>
            <a:r>
              <a:rPr lang="fr-FR" dirty="0" smtClean="0"/>
              <a:t> (</a:t>
            </a:r>
            <a:r>
              <a:rPr lang="fr-FR" dirty="0" err="1" smtClean="0"/>
              <a:t>Shikano</a:t>
            </a:r>
            <a:r>
              <a:rPr lang="fr-FR" dirty="0" smtClean="0"/>
              <a:t> </a:t>
            </a:r>
            <a:r>
              <a:rPr lang="fr-FR" i="1" dirty="0" smtClean="0"/>
              <a:t>et al</a:t>
            </a:r>
            <a:r>
              <a:rPr lang="fr-FR" dirty="0" smtClean="0"/>
              <a:t>., 1993).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357422" y="6429396"/>
            <a:ext cx="62865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PAF</a:t>
            </a:r>
            <a:r>
              <a:rPr lang="fr-FR" dirty="0" smtClean="0"/>
              <a:t> : </a:t>
            </a:r>
            <a:r>
              <a:rPr lang="fr-FR" b="1" dirty="0" err="1" smtClean="0"/>
              <a:t>P</a:t>
            </a:r>
            <a:r>
              <a:rPr lang="fr-FR" dirty="0" err="1" smtClean="0"/>
              <a:t>latelet</a:t>
            </a:r>
            <a:r>
              <a:rPr lang="fr-FR" dirty="0" smtClean="0"/>
              <a:t> </a:t>
            </a:r>
            <a:r>
              <a:rPr lang="fr-FR" b="1" dirty="0" err="1" smtClean="0"/>
              <a:t>a</a:t>
            </a:r>
            <a:r>
              <a:rPr lang="fr-FR" dirty="0" err="1" smtClean="0"/>
              <a:t>ctivating</a:t>
            </a:r>
            <a:r>
              <a:rPr lang="fr-FR" dirty="0" smtClean="0"/>
              <a:t> </a:t>
            </a:r>
            <a:r>
              <a:rPr lang="fr-FR" b="1" dirty="0" smtClean="0"/>
              <a:t>f</a:t>
            </a:r>
            <a:r>
              <a:rPr lang="fr-FR" dirty="0" smtClean="0"/>
              <a:t>actor ; </a:t>
            </a:r>
            <a:r>
              <a:rPr lang="fr-FR" b="1" dirty="0" smtClean="0"/>
              <a:t>LTB4</a:t>
            </a:r>
            <a:r>
              <a:rPr lang="fr-FR" dirty="0" smtClean="0"/>
              <a:t> : </a:t>
            </a:r>
            <a:r>
              <a:rPr lang="fr-FR" dirty="0" err="1" smtClean="0"/>
              <a:t>Leucotriène</a:t>
            </a:r>
            <a:r>
              <a:rPr lang="fr-FR" dirty="0" smtClean="0"/>
              <a:t> B4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51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571636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6.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6. 1.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inflammation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6.1.2.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synthèse d’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eicosanoïdes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et des médiateurs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857356" y="1785926"/>
            <a:ext cx="678661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9388" algn="ctr"/>
            <a:r>
              <a:rPr lang="fr-FR" dirty="0" smtClean="0"/>
              <a:t>L’</a:t>
            </a:r>
            <a:r>
              <a:rPr lang="fr-FR" b="1" dirty="0" smtClean="0"/>
              <a:t>EPA</a:t>
            </a:r>
            <a:r>
              <a:rPr lang="fr-FR" dirty="0" smtClean="0"/>
              <a:t> </a:t>
            </a:r>
            <a:r>
              <a:rPr lang="fr-FR" b="1" dirty="0" smtClean="0"/>
              <a:t>potentialise</a:t>
            </a:r>
            <a:r>
              <a:rPr lang="fr-FR" dirty="0" smtClean="0"/>
              <a:t> de façon dose dépendante                        </a:t>
            </a:r>
            <a:r>
              <a:rPr lang="fr-FR" b="1" dirty="0" smtClean="0"/>
              <a:t>la production </a:t>
            </a:r>
            <a:r>
              <a:rPr lang="fr-FR" i="1" dirty="0" smtClean="0"/>
              <a:t>in vitro </a:t>
            </a:r>
            <a:r>
              <a:rPr lang="fr-FR" b="1" dirty="0" smtClean="0"/>
              <a:t>de NO </a:t>
            </a:r>
            <a:r>
              <a:rPr lang="fr-FR" dirty="0" smtClean="0"/>
              <a:t>par la NO </a:t>
            </a:r>
            <a:r>
              <a:rPr lang="fr-FR" dirty="0" err="1" smtClean="0"/>
              <a:t>synthase</a:t>
            </a:r>
            <a:r>
              <a:rPr lang="fr-FR" dirty="0" smtClean="0"/>
              <a:t>               des cellules musculaires lisses (</a:t>
            </a:r>
            <a:r>
              <a:rPr lang="fr-FR" dirty="0" err="1" smtClean="0"/>
              <a:t>Shini</a:t>
            </a:r>
            <a:r>
              <a:rPr lang="fr-FR" dirty="0" smtClean="0"/>
              <a:t> </a:t>
            </a:r>
            <a:r>
              <a:rPr lang="fr-FR" i="1" dirty="0" smtClean="0"/>
              <a:t>et al</a:t>
            </a:r>
            <a:r>
              <a:rPr lang="fr-FR" dirty="0" smtClean="0"/>
              <a:t>., 1993).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0034" y="3577240"/>
            <a:ext cx="678661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9388" algn="ctr"/>
            <a:r>
              <a:rPr lang="fr-FR" dirty="0" smtClean="0"/>
              <a:t>Le </a:t>
            </a:r>
            <a:r>
              <a:rPr lang="fr-FR" b="1" dirty="0" smtClean="0"/>
              <a:t>processus d’inflammation </a:t>
            </a:r>
            <a:r>
              <a:rPr lang="fr-FR" i="1" dirty="0" smtClean="0"/>
              <a:t>implique</a:t>
            </a:r>
            <a:r>
              <a:rPr lang="fr-FR" dirty="0" smtClean="0"/>
              <a:t> </a:t>
            </a:r>
            <a:r>
              <a:rPr lang="fr-FR" b="1" dirty="0" smtClean="0"/>
              <a:t>l’adhérence           des leucocytes</a:t>
            </a:r>
            <a:r>
              <a:rPr lang="fr-FR" dirty="0" smtClean="0"/>
              <a:t> circulantes </a:t>
            </a:r>
            <a:r>
              <a:rPr lang="fr-FR" b="1" dirty="0" smtClean="0"/>
              <a:t>à</a:t>
            </a:r>
            <a:r>
              <a:rPr lang="fr-FR" dirty="0" smtClean="0"/>
              <a:t> </a:t>
            </a:r>
            <a:r>
              <a:rPr lang="fr-FR" b="1" dirty="0" smtClean="0"/>
              <a:t>l’endothélium</a:t>
            </a:r>
            <a:r>
              <a:rPr lang="fr-FR" dirty="0" smtClean="0"/>
              <a:t> et leur </a:t>
            </a:r>
            <a:r>
              <a:rPr lang="fr-FR" b="1" dirty="0" smtClean="0"/>
              <a:t>migration</a:t>
            </a:r>
            <a:r>
              <a:rPr lang="fr-FR" dirty="0" smtClean="0"/>
              <a:t> </a:t>
            </a:r>
            <a:r>
              <a:rPr lang="fr-FR" dirty="0" err="1" smtClean="0"/>
              <a:t>transendothéliale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43636" y="6417254"/>
            <a:ext cx="25717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NO</a:t>
            </a:r>
            <a:r>
              <a:rPr lang="fr-FR" dirty="0" smtClean="0"/>
              <a:t> : </a:t>
            </a:r>
            <a:r>
              <a:rPr lang="fr-FR" dirty="0" err="1" smtClean="0"/>
              <a:t>monxyde</a:t>
            </a:r>
            <a:r>
              <a:rPr lang="fr-FR" dirty="0" smtClean="0"/>
              <a:t> d’azote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034" y="3273982"/>
            <a:ext cx="24288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Molécules d’adhésion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857356" y="4643446"/>
            <a:ext cx="678661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9388" algn="ctr"/>
            <a:r>
              <a:rPr lang="fr-FR" dirty="0" smtClean="0"/>
              <a:t>L’</a:t>
            </a:r>
            <a:r>
              <a:rPr lang="fr-FR" b="1" dirty="0" smtClean="0"/>
              <a:t>EPA</a:t>
            </a:r>
            <a:r>
              <a:rPr lang="fr-FR" dirty="0" smtClean="0"/>
              <a:t> et le </a:t>
            </a:r>
            <a:r>
              <a:rPr lang="fr-FR" b="1" dirty="0" smtClean="0"/>
              <a:t>DHA</a:t>
            </a:r>
            <a:r>
              <a:rPr lang="fr-FR" dirty="0" smtClean="0"/>
              <a:t> </a:t>
            </a:r>
            <a:r>
              <a:rPr lang="fr-FR" i="1" dirty="0" smtClean="0"/>
              <a:t>diminuent</a:t>
            </a:r>
            <a:r>
              <a:rPr lang="fr-FR" dirty="0" smtClean="0"/>
              <a:t> l’</a:t>
            </a:r>
            <a:r>
              <a:rPr lang="fr-FR" b="1" dirty="0" smtClean="0"/>
              <a:t>adhésion</a:t>
            </a:r>
            <a:r>
              <a:rPr lang="fr-FR" dirty="0" smtClean="0"/>
              <a:t> </a:t>
            </a:r>
            <a:r>
              <a:rPr lang="fr-FR" b="1" dirty="0" smtClean="0"/>
              <a:t>lymphocytaire</a:t>
            </a:r>
            <a:r>
              <a:rPr lang="fr-FR" dirty="0" smtClean="0"/>
              <a:t> à des </a:t>
            </a:r>
            <a:r>
              <a:rPr lang="fr-FR" b="1" dirty="0" smtClean="0"/>
              <a:t>culture monocouche de cellules endothéliales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52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571636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6.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6. 1.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inflammation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6.1.3.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 et fonctions immunitaires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857356" y="1785926"/>
            <a:ext cx="678661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9388" algn="ctr"/>
            <a:r>
              <a:rPr lang="fr-FR" dirty="0" smtClean="0"/>
              <a:t>Les AGPI n-3 inhibent de façon dose dépendante la prolifération de lymphocytes.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0034" y="2857496"/>
            <a:ext cx="685804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9388" algn="ctr"/>
            <a:r>
              <a:rPr lang="fr-FR" dirty="0" smtClean="0"/>
              <a:t>L’incorporation de </a:t>
            </a:r>
            <a:r>
              <a:rPr lang="fr-FR" b="1" dirty="0" smtClean="0"/>
              <a:t>DHA</a:t>
            </a:r>
            <a:r>
              <a:rPr lang="fr-FR" dirty="0" smtClean="0"/>
              <a:t> et d’</a:t>
            </a:r>
            <a:r>
              <a:rPr lang="fr-FR" b="1" dirty="0" smtClean="0"/>
              <a:t>EPA</a:t>
            </a:r>
            <a:r>
              <a:rPr lang="fr-FR" dirty="0" smtClean="0"/>
              <a:t> dans les </a:t>
            </a:r>
            <a:r>
              <a:rPr lang="fr-FR" b="1" dirty="0" smtClean="0"/>
              <a:t>membranes lymphocytaires </a:t>
            </a:r>
            <a:r>
              <a:rPr lang="fr-FR" dirty="0" smtClean="0"/>
              <a:t>peut :</a:t>
            </a:r>
          </a:p>
          <a:p>
            <a:pPr indent="179388" algn="ctr"/>
            <a:r>
              <a:rPr lang="fr-FR" dirty="0" smtClean="0"/>
              <a:t>_ modifier l’expression de certaines protéines membranaires ;</a:t>
            </a:r>
          </a:p>
          <a:p>
            <a:pPr indent="179388" algn="ctr"/>
            <a:r>
              <a:rPr lang="fr-FR" dirty="0" smtClean="0"/>
              <a:t>_  diminuer la capacité d’adhérence ;</a:t>
            </a:r>
          </a:p>
          <a:p>
            <a:pPr indent="179388" algn="ctr"/>
            <a:r>
              <a:rPr lang="fr-FR" dirty="0" smtClean="0"/>
              <a:t>_ moduler les réponses prolifératives.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53</a:t>
            </a:fld>
            <a:endParaRPr lang="fr-BE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571636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6. AGPI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-3, inflammation et immunité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6. 2. AGPI n-3 et fonctions immunitaires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857356" y="1785926"/>
            <a:ext cx="678661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9388" algn="ctr"/>
            <a:r>
              <a:rPr lang="fr-FR" dirty="0" smtClean="0"/>
              <a:t>L’adition de l’EPA ou de DHA à des cultures lymphocytes, stimulées par des mitogènes, diminue la sécrétion d’IL2. 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5143504" y="2500306"/>
            <a:ext cx="285752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86050" y="2928934"/>
            <a:ext cx="50006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Inhibition de la prolifération lymphocytaire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28596" y="3997115"/>
            <a:ext cx="678661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9388" algn="ctr"/>
            <a:r>
              <a:rPr lang="fr-FR" dirty="0" smtClean="0"/>
              <a:t>Diminution de l’activité des cellules NK par des AGPI </a:t>
            </a:r>
            <a:r>
              <a:rPr lang="fr-FR" i="1" dirty="0" smtClean="0"/>
              <a:t>n</a:t>
            </a:r>
            <a:r>
              <a:rPr lang="fr-FR" dirty="0" smtClean="0"/>
              <a:t>-3 (EPA et DHA)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57950" y="6417254"/>
            <a:ext cx="23574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NK</a:t>
            </a:r>
            <a:r>
              <a:rPr lang="fr-FR" dirty="0" smtClean="0"/>
              <a:t> : </a:t>
            </a:r>
            <a:r>
              <a:rPr lang="fr-FR" dirty="0" err="1" smtClean="0"/>
              <a:t>Natral</a:t>
            </a:r>
            <a:r>
              <a:rPr lang="fr-FR" dirty="0" smtClean="0"/>
              <a:t> killer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14356" y="-428652"/>
            <a:ext cx="8758238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400" cap="small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Référence</a:t>
            </a:r>
            <a:endParaRPr lang="fr-FR" sz="2400" cap="small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fr-FR" sz="500" cap="small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fr-FR" sz="5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fr-FR" sz="5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fr-FR" sz="5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446389"/>
            <a:ext cx="8215338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361950" indent="-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latin typeface="+mj-lt"/>
                <a:ea typeface="Calibri" pitchFamily="34" charset="0"/>
                <a:cs typeface="Times New Roman" pitchFamily="18" charset="0"/>
              </a:rPr>
              <a:t>Durand G., </a:t>
            </a:r>
            <a:r>
              <a:rPr lang="fr-FR" sz="1300" dirty="0" err="1" smtClean="0">
                <a:latin typeface="+mj-lt"/>
                <a:ea typeface="Calibri" pitchFamily="34" charset="0"/>
                <a:cs typeface="Times New Roman" pitchFamily="18" charset="0"/>
              </a:rPr>
              <a:t>Guesnet</a:t>
            </a:r>
            <a:r>
              <a:rPr lang="fr-FR" sz="1300" dirty="0" smtClean="0">
                <a:latin typeface="+mj-lt"/>
                <a:ea typeface="Calibri" pitchFamily="34" charset="0"/>
                <a:cs typeface="Times New Roman" pitchFamily="18" charset="0"/>
              </a:rPr>
              <a:t> P., Chalon S., </a:t>
            </a:r>
            <a:r>
              <a:rPr lang="fr-FR" sz="1300" dirty="0" err="1" smtClean="0">
                <a:latin typeface="+mj-lt"/>
                <a:ea typeface="Calibri" pitchFamily="34" charset="0"/>
                <a:cs typeface="Times New Roman" pitchFamily="18" charset="0"/>
              </a:rPr>
              <a:t>Alessandri</a:t>
            </a:r>
            <a:r>
              <a:rPr lang="fr-FR" sz="1300" dirty="0" smtClean="0">
                <a:latin typeface="+mj-lt"/>
                <a:ea typeface="Calibri" pitchFamily="34" charset="0"/>
                <a:cs typeface="Times New Roman" pitchFamily="18" charset="0"/>
              </a:rPr>
              <a:t> J. M., </a:t>
            </a:r>
            <a:r>
              <a:rPr lang="fr-FR" sz="1300" dirty="0" err="1" smtClean="0">
                <a:latin typeface="+mj-lt"/>
                <a:ea typeface="Calibri" pitchFamily="34" charset="0"/>
                <a:cs typeface="Times New Roman" pitchFamily="18" charset="0"/>
              </a:rPr>
              <a:t>Rizkalla</a:t>
            </a:r>
            <a:r>
              <a:rPr lang="fr-FR" sz="1300" dirty="0" smtClean="0">
                <a:latin typeface="+mj-lt"/>
                <a:ea typeface="Calibri" pitchFamily="34" charset="0"/>
                <a:cs typeface="Times New Roman" pitchFamily="18" charset="0"/>
              </a:rPr>
              <a:t> S., &amp; </a:t>
            </a:r>
            <a:r>
              <a:rPr lang="fr-FR" sz="1300" dirty="0" err="1" smtClean="0">
                <a:latin typeface="+mj-lt"/>
                <a:ea typeface="Calibri" pitchFamily="34" charset="0"/>
                <a:cs typeface="Times New Roman" pitchFamily="18" charset="0"/>
              </a:rPr>
              <a:t>Lebranchu</a:t>
            </a:r>
            <a:r>
              <a:rPr lang="fr-FR" sz="1300" dirty="0" smtClean="0">
                <a:latin typeface="+mj-lt"/>
                <a:ea typeface="Calibri" pitchFamily="34" charset="0"/>
                <a:cs typeface="Times New Roman" pitchFamily="18" charset="0"/>
              </a:rPr>
              <a:t> Y. (2002). Importance nutritionnelle des acides gras polyinsaturés. </a:t>
            </a:r>
            <a:r>
              <a:rPr lang="fr-FR" sz="1300" i="1" dirty="0" smtClean="0">
                <a:latin typeface="+mj-lt"/>
                <a:ea typeface="Calibri" pitchFamily="34" charset="0"/>
                <a:cs typeface="Times New Roman" pitchFamily="18" charset="0"/>
              </a:rPr>
              <a:t>In</a:t>
            </a:r>
            <a:r>
              <a:rPr lang="fr-FR" sz="13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300" dirty="0" err="1" smtClean="0">
                <a:latin typeface="+mj-lt"/>
                <a:ea typeface="Calibri" pitchFamily="34" charset="0"/>
                <a:cs typeface="Times New Roman" pitchFamily="18" charset="0"/>
              </a:rPr>
              <a:t>Roberfroid</a:t>
            </a:r>
            <a:r>
              <a:rPr lang="fr-FR" sz="1300" dirty="0" smtClean="0">
                <a:latin typeface="+mj-lt"/>
                <a:ea typeface="Calibri" pitchFamily="34" charset="0"/>
                <a:cs typeface="Times New Roman" pitchFamily="18" charset="0"/>
              </a:rPr>
              <a:t>, M. (Ed.). Aliments fonctionnels. </a:t>
            </a:r>
            <a:r>
              <a:rPr lang="fr-FR" sz="1300" i="1" dirty="0" smtClean="0">
                <a:latin typeface="+mj-lt"/>
                <a:ea typeface="Calibri" pitchFamily="34" charset="0"/>
                <a:cs typeface="Times New Roman" pitchFamily="18" charset="0"/>
              </a:rPr>
              <a:t>Tec &amp; Doc</a:t>
            </a:r>
            <a:r>
              <a:rPr lang="fr-FR" sz="1300" dirty="0" smtClean="0">
                <a:latin typeface="+mj-lt"/>
                <a:ea typeface="Calibri" pitchFamily="34" charset="0"/>
                <a:cs typeface="Times New Roman" pitchFamily="18" charset="0"/>
              </a:rPr>
              <a:t>, Paris, France. </a:t>
            </a:r>
          </a:p>
          <a:p>
            <a:pPr marL="361950" lvl="0" indent="-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 smtClean="0">
              <a:solidFill>
                <a:srgbClr val="000000"/>
              </a:solidFill>
              <a:latin typeface="+mj-lt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7829576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Pré-test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2918" y="1214422"/>
            <a:ext cx="8472486" cy="3643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Testez vos connaissances acquises.</a:t>
            </a:r>
          </a:p>
          <a:p>
            <a:pPr>
              <a:buNone/>
            </a:pPr>
            <a:endParaRPr lang="fr-FR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0070C0"/>
                </a:solidFill>
              </a:rPr>
              <a:t>Test 3 : </a:t>
            </a:r>
            <a:r>
              <a:rPr lang="fr-FR" dirty="0" smtClean="0"/>
              <a:t>Question à Choix Multiple (QCM).</a:t>
            </a:r>
          </a:p>
          <a:p>
            <a:pPr>
              <a:buNone/>
            </a:pPr>
            <a:r>
              <a:rPr lang="fr-FR" dirty="0" smtClean="0"/>
              <a:t>	Un acide gras peut se trouver dans :</a:t>
            </a:r>
          </a:p>
          <a:p>
            <a:r>
              <a:rPr lang="fr-FR" dirty="0" smtClean="0"/>
              <a:t>a. </a:t>
            </a:r>
            <a:r>
              <a:rPr lang="fr-FR" i="1" dirty="0" smtClean="0"/>
              <a:t>les LDL et les HDL</a:t>
            </a:r>
            <a:endParaRPr lang="fr-FR" dirty="0" smtClean="0"/>
          </a:p>
          <a:p>
            <a:r>
              <a:rPr lang="fr-FR" dirty="0" smtClean="0"/>
              <a:t>b. </a:t>
            </a:r>
            <a:r>
              <a:rPr lang="fr-FR" i="1" dirty="0" smtClean="0"/>
              <a:t>les membranes cellulaires</a:t>
            </a:r>
            <a:endParaRPr lang="fr-FR" dirty="0" smtClean="0"/>
          </a:p>
          <a:p>
            <a:r>
              <a:rPr lang="fr-FR" dirty="0" smtClean="0"/>
              <a:t>c. </a:t>
            </a:r>
            <a:r>
              <a:rPr lang="fr-FR" i="1" dirty="0" smtClean="0"/>
              <a:t>dans les neurones </a:t>
            </a:r>
            <a:endParaRPr lang="fr-FR" dirty="0" smtClean="0"/>
          </a:p>
          <a:p>
            <a:r>
              <a:rPr lang="fr-FR" dirty="0" smtClean="0"/>
              <a:t>d. </a:t>
            </a:r>
            <a:r>
              <a:rPr lang="fr-FR" i="1" dirty="0" smtClean="0"/>
              <a:t>dans les cellules oculaires </a:t>
            </a:r>
            <a:endParaRPr lang="fr-FR" dirty="0" smtClean="0"/>
          </a:p>
          <a:p>
            <a:pPr>
              <a:buNone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dirty="0">
              <a:latin typeface="+mj-lt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7829576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Pré-test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2918" y="1214422"/>
            <a:ext cx="8472486" cy="3643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Testez vos connaissances acquises.</a:t>
            </a:r>
          </a:p>
          <a:p>
            <a:pPr>
              <a:buNone/>
            </a:pPr>
            <a:endParaRPr lang="fr-FR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0070C0"/>
                </a:solidFill>
              </a:rPr>
              <a:t>Test 4 : </a:t>
            </a:r>
            <a:r>
              <a:rPr lang="fr-FR" dirty="0" smtClean="0"/>
              <a:t>Question à Choix Multiple (QCM).</a:t>
            </a:r>
          </a:p>
          <a:p>
            <a:pPr>
              <a:buNone/>
            </a:pPr>
            <a:r>
              <a:rPr lang="fr-FR" dirty="0" smtClean="0"/>
              <a:t>	Les acides gars sont tous :</a:t>
            </a:r>
          </a:p>
          <a:p>
            <a:r>
              <a:rPr lang="fr-FR" dirty="0" smtClean="0"/>
              <a:t>a. </a:t>
            </a:r>
            <a:r>
              <a:rPr lang="fr-FR" i="1" dirty="0" smtClean="0"/>
              <a:t>hydrosolubles</a:t>
            </a:r>
            <a:endParaRPr lang="fr-FR" dirty="0" smtClean="0"/>
          </a:p>
          <a:p>
            <a:r>
              <a:rPr lang="fr-FR" dirty="0" smtClean="0"/>
              <a:t>b. </a:t>
            </a:r>
            <a:r>
              <a:rPr lang="fr-FR" i="1" dirty="0" smtClean="0"/>
              <a:t>liposolubles</a:t>
            </a:r>
          </a:p>
          <a:p>
            <a:r>
              <a:rPr lang="fr-FR" dirty="0" smtClean="0">
                <a:latin typeface="+mj-lt"/>
                <a:cs typeface="Times New Roman" pitchFamily="18" charset="0"/>
              </a:rPr>
              <a:t>c</a:t>
            </a:r>
            <a:r>
              <a:rPr lang="fr-FR" i="1" dirty="0" smtClean="0">
                <a:latin typeface="+mj-lt"/>
                <a:cs typeface="Times New Roman" pitchFamily="18" charset="0"/>
              </a:rPr>
              <a:t>. </a:t>
            </a:r>
            <a:r>
              <a:rPr lang="fr-FR" i="1" dirty="0" smtClean="0"/>
              <a:t>Apolaires</a:t>
            </a:r>
          </a:p>
          <a:p>
            <a:r>
              <a:rPr lang="fr-FR" dirty="0" smtClean="0">
                <a:latin typeface="+mj-lt"/>
                <a:cs typeface="Times New Roman" pitchFamily="18" charset="0"/>
              </a:rPr>
              <a:t>d</a:t>
            </a:r>
            <a:r>
              <a:rPr lang="fr-FR" i="1" dirty="0" smtClean="0">
                <a:latin typeface="+mj-lt"/>
                <a:cs typeface="Times New Roman" pitchFamily="18" charset="0"/>
              </a:rPr>
              <a:t>. </a:t>
            </a:r>
            <a:r>
              <a:rPr lang="fr-FR" i="1" dirty="0" smtClean="0"/>
              <a:t>polaires</a:t>
            </a:r>
            <a:endParaRPr lang="fr-FR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dirty="0">
              <a:latin typeface="+mj-lt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7829576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Pré-test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2918" y="1214422"/>
            <a:ext cx="8472486" cy="3643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Testez vos connaissances acquises.</a:t>
            </a:r>
          </a:p>
          <a:p>
            <a:pPr>
              <a:buNone/>
            </a:pPr>
            <a:endParaRPr lang="fr-FR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0070C0"/>
                </a:solidFill>
              </a:rPr>
              <a:t>Test 5 : </a:t>
            </a:r>
            <a:r>
              <a:rPr lang="fr-FR" dirty="0" smtClean="0"/>
              <a:t>Question à Choix Unique (QCU).</a:t>
            </a:r>
          </a:p>
          <a:p>
            <a:pPr>
              <a:buNone/>
            </a:pPr>
            <a:r>
              <a:rPr lang="fr-FR" dirty="0" smtClean="0"/>
              <a:t>	Les acides gars mono et polyinsaturés sont :</a:t>
            </a:r>
          </a:p>
          <a:p>
            <a:r>
              <a:rPr lang="fr-FR" dirty="0" smtClean="0"/>
              <a:t>a. </a:t>
            </a:r>
            <a:r>
              <a:rPr lang="fr-FR" i="1" dirty="0" smtClean="0"/>
              <a:t>de nature de forme</a:t>
            </a:r>
            <a:r>
              <a:rPr lang="fr-FR" dirty="0" smtClean="0"/>
              <a:t> </a:t>
            </a:r>
            <a:r>
              <a:rPr lang="fr-FR" i="1" dirty="0" err="1" smtClean="0"/>
              <a:t>trans</a:t>
            </a:r>
            <a:endParaRPr lang="fr-FR" i="1" dirty="0" smtClean="0"/>
          </a:p>
          <a:p>
            <a:r>
              <a:rPr lang="fr-FR" dirty="0" smtClean="0"/>
              <a:t>b. </a:t>
            </a:r>
            <a:r>
              <a:rPr lang="fr-FR" i="1" dirty="0" smtClean="0"/>
              <a:t>de nature de forme cis</a:t>
            </a:r>
          </a:p>
          <a:p>
            <a:pPr marL="633413" indent="-273050">
              <a:buNone/>
            </a:pPr>
            <a:endParaRPr lang="fr-FR" dirty="0">
              <a:latin typeface="+mj-lt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7829576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Pré-test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2918" y="1214422"/>
            <a:ext cx="8472486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Testez vos connaissances acquises.</a:t>
            </a:r>
          </a:p>
          <a:p>
            <a:pPr>
              <a:buNone/>
            </a:pPr>
            <a:endParaRPr lang="fr-FR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0070C0"/>
                </a:solidFill>
              </a:rPr>
              <a:t>Test 6 : </a:t>
            </a:r>
            <a:r>
              <a:rPr lang="fr-FR" dirty="0" smtClean="0"/>
              <a:t>Donnez les formules brutes et détaillées des structures des acides gras suivants.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</a:t>
            </a:r>
            <a:endParaRPr lang="fr-FR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633413" indent="-273050">
              <a:buNone/>
            </a:pPr>
            <a:endParaRPr lang="fr-FR" dirty="0">
              <a:latin typeface="+mj-lt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D7C1F-9CF3-4F15-8BCF-7559A24EC2DD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Image 4" descr="C:\Users\massinissa\Documents\PostDoc\Cours\Sciences Alimentaires\Aliments fonctionnels\Programme\Matières grasses\Illustrations\acdoleiq www.chups.jussieu.fr.gif"/>
          <p:cNvPicPr/>
          <p:nvPr/>
        </p:nvPicPr>
        <p:blipFill>
          <a:blip r:embed="rId2"/>
          <a:srcRect t="33654"/>
          <a:stretch>
            <a:fillRect/>
          </a:stretch>
        </p:blipFill>
        <p:spPr bwMode="auto">
          <a:xfrm>
            <a:off x="2430000" y="3006507"/>
            <a:ext cx="4284000" cy="844986"/>
          </a:xfrm>
          <a:prstGeom prst="rect">
            <a:avLst/>
          </a:prstGeom>
          <a:noFill/>
        </p:spPr>
      </p:pic>
      <p:pic>
        <p:nvPicPr>
          <p:cNvPr id="7" name="Image 6" descr="C:\Users\massinissa\Documents\PostDoc\Cours\Sciences Alimentaires\Aliments fonctionnels\Programme\Matières grasses\Illustrations\acdlinoleiq www.chups.jussieu.fr.gif"/>
          <p:cNvPicPr/>
          <p:nvPr/>
        </p:nvPicPr>
        <p:blipFill>
          <a:blip r:embed="rId3"/>
          <a:srcRect t="38961"/>
          <a:stretch>
            <a:fillRect/>
          </a:stretch>
        </p:blipFill>
        <p:spPr bwMode="auto">
          <a:xfrm>
            <a:off x="2430000" y="4087790"/>
            <a:ext cx="4284000" cy="769970"/>
          </a:xfrm>
          <a:prstGeom prst="rect">
            <a:avLst/>
          </a:prstGeom>
          <a:noFill/>
        </p:spPr>
      </p:pic>
      <p:pic>
        <p:nvPicPr>
          <p:cNvPr id="8" name="Image 7" descr="C:\Users\massinissa\Documents\PostDoc\Cours\Sciences Alimentaires\Aliments fonctionnels\Programme\Matières grasses\Illustrations\acdalphalino www.at-svt.tn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1438" y="5357826"/>
            <a:ext cx="4141124" cy="68552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14348" y="31432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14348" y="43455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14348" y="55721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4819</TotalTime>
  <Words>2940</Words>
  <Application>Microsoft Office PowerPoint</Application>
  <PresentationFormat>Affichage à l'écran (4:3)</PresentationFormat>
  <Paragraphs>463</Paragraphs>
  <Slides>54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Oriel</vt:lpstr>
      <vt:lpstr>Cours sur les acides gras polyinsaturés  Master 1 Biotechnologie alimentaire </vt:lpstr>
      <vt:lpstr>Objectifs</vt:lpstr>
      <vt:lpstr>Pré-recquis</vt:lpstr>
      <vt:lpstr>Pré-test</vt:lpstr>
      <vt:lpstr>Pré-test</vt:lpstr>
      <vt:lpstr>Pré-test</vt:lpstr>
      <vt:lpstr>Pré-test</vt:lpstr>
      <vt:lpstr>Pré-test</vt:lpstr>
      <vt:lpstr>Pré-test</vt:lpstr>
      <vt:lpstr>Plan de cours </vt:lpstr>
      <vt:lpstr>Introduction </vt:lpstr>
      <vt:lpstr>Introduction </vt:lpstr>
      <vt:lpstr>1. Nature et source alimentaire des AGPI</vt:lpstr>
      <vt:lpstr>1. Nature et source alimentaire des AGPI</vt:lpstr>
      <vt:lpstr>1. Nature et source alimentaire des AGPI</vt:lpstr>
      <vt:lpstr>Diapositive 16</vt:lpstr>
      <vt:lpstr>3. AGPI et physiologie du système nerveux central </vt:lpstr>
      <vt:lpstr>3. AGPI et physiologie du système nerveux central  </vt:lpstr>
      <vt:lpstr>3. AGPI et physiologie du système nerveux central </vt:lpstr>
      <vt:lpstr>3. AGPI et physiologie du système nerveux central  </vt:lpstr>
      <vt:lpstr>3. AGPI et physiologie du système nerveux central 3.1. Schizophrénie </vt:lpstr>
      <vt:lpstr>3. AGPI et physiologie du système nerveux central 3.2. Dépression  </vt:lpstr>
      <vt:lpstr>3. AGPI et physiologie du système nerveux central 3.3. Trouble de l’attention (ADHD) </vt:lpstr>
      <vt:lpstr>3. AGPI et physiologie du système nerveux central  </vt:lpstr>
      <vt:lpstr>3. AGPI et physiologie du système nerveux central  </vt:lpstr>
      <vt:lpstr>3. AGPI et physiologie du système nerveux central  </vt:lpstr>
      <vt:lpstr>4. AGPI et qualité de la vision   </vt:lpstr>
      <vt:lpstr>4. AGPI et qualité de la vision   </vt:lpstr>
      <vt:lpstr>4. AGPI et qualité de la vision   </vt:lpstr>
      <vt:lpstr>4. AGPI et qualité de la vision   </vt:lpstr>
      <vt:lpstr>4. AGPI et qualité de la vision   </vt:lpstr>
      <vt:lpstr>4. AGPI et qualité de la vision   </vt:lpstr>
      <vt:lpstr>4. AGPI et qualité de la vision   </vt:lpstr>
      <vt:lpstr>4. AGPI et qualité de la vision   </vt:lpstr>
      <vt:lpstr>4. AGPI et qualité de la vision   </vt:lpstr>
      <vt:lpstr>4. AGPI et qualité de la vision   </vt:lpstr>
      <vt:lpstr>4. AGPI et qualité de la vision   </vt:lpstr>
      <vt:lpstr>     4. AGPI et qualité de la vision relation moléculaire entre DHA et la vision   </vt:lpstr>
      <vt:lpstr>    4. AGPI et qualité de la vision relation moléculaire entre DHA et la vision   </vt:lpstr>
      <vt:lpstr>    5. AGPI n-3, métabolisme glucidique et diabète    </vt:lpstr>
      <vt:lpstr>    5. AGPI n-3, métabolisme glucidique et diabète    </vt:lpstr>
      <vt:lpstr>    6. AGPI n-3, inflammation et immunité    </vt:lpstr>
      <vt:lpstr>    6. AGPI n-3, inflammation et immunité     6. 1. AGPI n-3 et inflammation     </vt:lpstr>
      <vt:lpstr>    6. AGPI n-3, inflammation et immunité     6. 1. AGPI n-3 et inflammation     </vt:lpstr>
      <vt:lpstr>    6. AGPI n-3, inflammation et immunité     6. 1. AGPI n-3 et inflammation     </vt:lpstr>
      <vt:lpstr>        6. AGPI n-3, inflammation et immunité      6. 1. AGPI n-3 et inflammation          6.1.1. AGPI n-3 et production de cytokines  </vt:lpstr>
      <vt:lpstr>        6. AGPI n-3, inflammation et immunité      6. 1. AGPI n-3 et inflammation  6.1.1. AGPI n-3 et production de cytokines  </vt:lpstr>
      <vt:lpstr>        6. AGPI n-3, inflammation et immunité      6. 1. AGPI n-3 et inflammation          6.1.2. AGPI n-3 et synthèse d’eicosanoïdes                                             et des médiateurs </vt:lpstr>
      <vt:lpstr>        6. AGPI n-3, inflammation et immunité      6. 1. AGPI n-3 et inflammation          6.1.2. AGPI n-3 et synthèse d’eicosanoïdes                                             et des médiateurs </vt:lpstr>
      <vt:lpstr>        6. AGPI n-3, inflammation et immunité      6. 1. AGPI n-3 et inflammation          6.1.2. AGPI n-3 et synthèse d’eicosanoïdes                                             et des médiateurs </vt:lpstr>
      <vt:lpstr>        6. AGPI n-3, inflammation et immunité      6. 1. AGPI n-3 et inflammation          6.1.2. AGPI n-3 et synthèse d’eicosanoïdes                                             et des médiateurs </vt:lpstr>
      <vt:lpstr>        6. AGPI n-3, inflammation et immunité      6. 1. AGPI n-3 et inflammation          6.1.3. AGPI n-3 et fonctions immunitaires </vt:lpstr>
      <vt:lpstr>       6. AGPI n-3, inflammation et immunité      6. 2. AGPI n-3 et fonctions immunitaires </vt:lpstr>
      <vt:lpstr>Diapositive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benchikh.massinissa@hotmail.fr</dc:creator>
  <cp:lastModifiedBy>benchikh.massinissa@hotmail.fr</cp:lastModifiedBy>
  <cp:revision>166</cp:revision>
  <dcterms:created xsi:type="dcterms:W3CDTF">2015-11-18T05:45:09Z</dcterms:created>
  <dcterms:modified xsi:type="dcterms:W3CDTF">2017-11-18T10:10:46Z</dcterms:modified>
</cp:coreProperties>
</file>